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258" r:id="rId2"/>
    <p:sldId id="257"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98FA1-AE93-41FD-9C4A-DE34395387E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IN"/>
        </a:p>
      </dgm:t>
    </dgm:pt>
    <dgm:pt modelId="{B506EB95-8CB0-4D27-ABEA-662221B59871}">
      <dgm:prSet/>
      <dgm:spPr/>
      <dgm:t>
        <a:bodyPr/>
        <a:lstStyle/>
        <a:p>
          <a:r>
            <a:rPr lang="en-IN" baseline="0"/>
            <a:t>তত্ত্ব শব্দটির ইংরেজি প্রতিশব্দ ‘theory’ শব্দটি গ্রীক শব্দ ‘থিওরিয়া’ (theoria) থেকে এসেছে।</a:t>
          </a:r>
          <a:endParaRPr lang="en-IN"/>
        </a:p>
      </dgm:t>
    </dgm:pt>
    <dgm:pt modelId="{4BFF9B7E-D323-43CE-96A5-E7B5C0379873}" type="parTrans" cxnId="{D6C8B0BF-6543-453C-AE1D-653D943BA132}">
      <dgm:prSet/>
      <dgm:spPr/>
      <dgm:t>
        <a:bodyPr/>
        <a:lstStyle/>
        <a:p>
          <a:endParaRPr lang="en-IN"/>
        </a:p>
      </dgm:t>
    </dgm:pt>
    <dgm:pt modelId="{AEA70716-7A50-4C0D-A3FD-47A69C44BE17}" type="sibTrans" cxnId="{D6C8B0BF-6543-453C-AE1D-653D943BA132}">
      <dgm:prSet/>
      <dgm:spPr/>
      <dgm:t>
        <a:bodyPr/>
        <a:lstStyle/>
        <a:p>
          <a:endParaRPr lang="en-IN"/>
        </a:p>
      </dgm:t>
    </dgm:pt>
    <dgm:pt modelId="{B68763AE-D14C-420B-AD12-19570E36F0B2}">
      <dgm:prSet/>
      <dgm:spPr/>
      <dgm:t>
        <a:bodyPr/>
        <a:lstStyle/>
        <a:p>
          <a:r>
            <a:rPr lang="en-IN" baseline="0"/>
            <a:t>যার আক্ষরিক অর্থ দেখা (Seeing) বা দৃষ্টিপাত (beholding) বা উপলব্ধি taking in)।</a:t>
          </a:r>
          <a:endParaRPr lang="en-IN"/>
        </a:p>
      </dgm:t>
    </dgm:pt>
    <dgm:pt modelId="{83E52560-647D-4362-B542-7AE4557C9632}" type="parTrans" cxnId="{43A8C947-9721-4C3B-B9FD-27C82061C5F9}">
      <dgm:prSet/>
      <dgm:spPr/>
      <dgm:t>
        <a:bodyPr/>
        <a:lstStyle/>
        <a:p>
          <a:endParaRPr lang="en-IN"/>
        </a:p>
      </dgm:t>
    </dgm:pt>
    <dgm:pt modelId="{9FA28C81-E13C-4D58-87C8-1269DEADC69C}" type="sibTrans" cxnId="{43A8C947-9721-4C3B-B9FD-27C82061C5F9}">
      <dgm:prSet/>
      <dgm:spPr/>
      <dgm:t>
        <a:bodyPr/>
        <a:lstStyle/>
        <a:p>
          <a:endParaRPr lang="en-IN"/>
        </a:p>
      </dgm:t>
    </dgm:pt>
    <dgm:pt modelId="{3EF70EE1-F2CF-4414-998E-5687B35537E7}">
      <dgm:prSet/>
      <dgm:spPr/>
      <dgm:t>
        <a:bodyPr/>
        <a:lstStyle/>
        <a:p>
          <a:r>
            <a:rPr lang="en-IN" baseline="0"/>
            <a:t>প্লেটো ও অ্যারিস্টটলের বৌদ্ধিক দৃষ্টিতে ‘থিওরিয়া’ (theoria) কথার অর্থ জ্ঞান (Epistome/ knowledge) বা বিজ্ঞান (Science) বা আত্মদর্শন (inward seeing)  অর্থাৎ ‘মনের চোখ দিয়ে দেখা’ (seeing through the eye of mind)</a:t>
          </a:r>
          <a:endParaRPr lang="en-IN"/>
        </a:p>
      </dgm:t>
    </dgm:pt>
    <dgm:pt modelId="{9EBB3350-BBCA-444B-BD84-C2DD5638024D}" type="parTrans" cxnId="{EC1B3129-07CC-4EE9-8D67-16FB1088DE6C}">
      <dgm:prSet/>
      <dgm:spPr/>
      <dgm:t>
        <a:bodyPr/>
        <a:lstStyle/>
        <a:p>
          <a:endParaRPr lang="en-IN"/>
        </a:p>
      </dgm:t>
    </dgm:pt>
    <dgm:pt modelId="{89A8D5EF-0902-4A92-BB15-0D0D172DFD18}" type="sibTrans" cxnId="{EC1B3129-07CC-4EE9-8D67-16FB1088DE6C}">
      <dgm:prSet/>
      <dgm:spPr/>
      <dgm:t>
        <a:bodyPr/>
        <a:lstStyle/>
        <a:p>
          <a:endParaRPr lang="en-IN"/>
        </a:p>
      </dgm:t>
    </dgm:pt>
    <dgm:pt modelId="{97128EFD-5C10-421F-8878-5DE2653BE9C6}" type="pres">
      <dgm:prSet presAssocID="{49198FA1-AE93-41FD-9C4A-DE34395387E9}" presName="Name0" presStyleCnt="0">
        <dgm:presLayoutVars>
          <dgm:chMax val="7"/>
          <dgm:dir/>
          <dgm:animLvl val="lvl"/>
          <dgm:resizeHandles val="exact"/>
        </dgm:presLayoutVars>
      </dgm:prSet>
      <dgm:spPr/>
    </dgm:pt>
    <dgm:pt modelId="{4D361168-456F-451E-BD21-76AF77A4CE7A}" type="pres">
      <dgm:prSet presAssocID="{B506EB95-8CB0-4D27-ABEA-662221B59871}" presName="circle1" presStyleLbl="node1" presStyleIdx="0" presStyleCnt="3"/>
      <dgm:spPr/>
    </dgm:pt>
    <dgm:pt modelId="{06A6E36D-F963-4B60-A523-78139F7E8685}" type="pres">
      <dgm:prSet presAssocID="{B506EB95-8CB0-4D27-ABEA-662221B59871}" presName="space" presStyleCnt="0"/>
      <dgm:spPr/>
    </dgm:pt>
    <dgm:pt modelId="{4F2C2733-6E9D-49C2-BF71-8FB07DAB6757}" type="pres">
      <dgm:prSet presAssocID="{B506EB95-8CB0-4D27-ABEA-662221B59871}" presName="rect1" presStyleLbl="alignAcc1" presStyleIdx="0" presStyleCnt="3"/>
      <dgm:spPr/>
    </dgm:pt>
    <dgm:pt modelId="{0B9F6CC3-516A-490B-B1DD-F4B155541A55}" type="pres">
      <dgm:prSet presAssocID="{B68763AE-D14C-420B-AD12-19570E36F0B2}" presName="vertSpace2" presStyleLbl="node1" presStyleIdx="0" presStyleCnt="3"/>
      <dgm:spPr/>
    </dgm:pt>
    <dgm:pt modelId="{5685DFE5-223E-4ED0-8673-B7465D3901D8}" type="pres">
      <dgm:prSet presAssocID="{B68763AE-D14C-420B-AD12-19570E36F0B2}" presName="circle2" presStyleLbl="node1" presStyleIdx="1" presStyleCnt="3"/>
      <dgm:spPr/>
    </dgm:pt>
    <dgm:pt modelId="{86100C53-5BA3-4FD9-8E95-A83752CF56D2}" type="pres">
      <dgm:prSet presAssocID="{B68763AE-D14C-420B-AD12-19570E36F0B2}" presName="rect2" presStyleLbl="alignAcc1" presStyleIdx="1" presStyleCnt="3"/>
      <dgm:spPr/>
    </dgm:pt>
    <dgm:pt modelId="{CBE5AABD-6DF1-42D4-96F7-31BF9C5F5185}" type="pres">
      <dgm:prSet presAssocID="{3EF70EE1-F2CF-4414-998E-5687B35537E7}" presName="vertSpace3" presStyleLbl="node1" presStyleIdx="1" presStyleCnt="3"/>
      <dgm:spPr/>
    </dgm:pt>
    <dgm:pt modelId="{E971A667-5A3C-4951-A484-0FF3C6403313}" type="pres">
      <dgm:prSet presAssocID="{3EF70EE1-F2CF-4414-998E-5687B35537E7}" presName="circle3" presStyleLbl="node1" presStyleIdx="2" presStyleCnt="3"/>
      <dgm:spPr/>
    </dgm:pt>
    <dgm:pt modelId="{572B3ED5-43EB-4FE2-B3FB-4B052321575C}" type="pres">
      <dgm:prSet presAssocID="{3EF70EE1-F2CF-4414-998E-5687B35537E7}" presName="rect3" presStyleLbl="alignAcc1" presStyleIdx="2" presStyleCnt="3"/>
      <dgm:spPr/>
    </dgm:pt>
    <dgm:pt modelId="{58296592-BA95-40AF-B6EE-3C2DDA28591A}" type="pres">
      <dgm:prSet presAssocID="{B506EB95-8CB0-4D27-ABEA-662221B59871}" presName="rect1ParTxNoCh" presStyleLbl="alignAcc1" presStyleIdx="2" presStyleCnt="3">
        <dgm:presLayoutVars>
          <dgm:chMax val="1"/>
          <dgm:bulletEnabled val="1"/>
        </dgm:presLayoutVars>
      </dgm:prSet>
      <dgm:spPr/>
    </dgm:pt>
    <dgm:pt modelId="{B257E3F6-B64C-4156-BCE6-3BE862BAB6F7}" type="pres">
      <dgm:prSet presAssocID="{B68763AE-D14C-420B-AD12-19570E36F0B2}" presName="rect2ParTxNoCh" presStyleLbl="alignAcc1" presStyleIdx="2" presStyleCnt="3">
        <dgm:presLayoutVars>
          <dgm:chMax val="1"/>
          <dgm:bulletEnabled val="1"/>
        </dgm:presLayoutVars>
      </dgm:prSet>
      <dgm:spPr/>
    </dgm:pt>
    <dgm:pt modelId="{C0B4E6A9-2800-45D9-9DBD-24FECE923C75}" type="pres">
      <dgm:prSet presAssocID="{3EF70EE1-F2CF-4414-998E-5687B35537E7}" presName="rect3ParTxNoCh" presStyleLbl="alignAcc1" presStyleIdx="2" presStyleCnt="3">
        <dgm:presLayoutVars>
          <dgm:chMax val="1"/>
          <dgm:bulletEnabled val="1"/>
        </dgm:presLayoutVars>
      </dgm:prSet>
      <dgm:spPr/>
    </dgm:pt>
  </dgm:ptLst>
  <dgm:cxnLst>
    <dgm:cxn modelId="{C92E9928-2973-4115-94CA-A9A9D1A6903D}" type="presOf" srcId="{B506EB95-8CB0-4D27-ABEA-662221B59871}" destId="{4F2C2733-6E9D-49C2-BF71-8FB07DAB6757}" srcOrd="0" destOrd="0" presId="urn:microsoft.com/office/officeart/2005/8/layout/target3"/>
    <dgm:cxn modelId="{EC1B3129-07CC-4EE9-8D67-16FB1088DE6C}" srcId="{49198FA1-AE93-41FD-9C4A-DE34395387E9}" destId="{3EF70EE1-F2CF-4414-998E-5687B35537E7}" srcOrd="2" destOrd="0" parTransId="{9EBB3350-BBCA-444B-BD84-C2DD5638024D}" sibTransId="{89A8D5EF-0902-4A92-BB15-0D0D172DFD18}"/>
    <dgm:cxn modelId="{43A8C947-9721-4C3B-B9FD-27C82061C5F9}" srcId="{49198FA1-AE93-41FD-9C4A-DE34395387E9}" destId="{B68763AE-D14C-420B-AD12-19570E36F0B2}" srcOrd="1" destOrd="0" parTransId="{83E52560-647D-4362-B542-7AE4557C9632}" sibTransId="{9FA28C81-E13C-4D58-87C8-1269DEADC69C}"/>
    <dgm:cxn modelId="{3448B54F-7422-45EB-9B3E-3047D276F91F}" type="presOf" srcId="{B68763AE-D14C-420B-AD12-19570E36F0B2}" destId="{86100C53-5BA3-4FD9-8E95-A83752CF56D2}" srcOrd="0" destOrd="0" presId="urn:microsoft.com/office/officeart/2005/8/layout/target3"/>
    <dgm:cxn modelId="{D4412D80-D5FB-4C40-AFAF-5CB31CA970E0}" type="presOf" srcId="{B68763AE-D14C-420B-AD12-19570E36F0B2}" destId="{B257E3F6-B64C-4156-BCE6-3BE862BAB6F7}" srcOrd="1" destOrd="0" presId="urn:microsoft.com/office/officeart/2005/8/layout/target3"/>
    <dgm:cxn modelId="{9158C492-BCD7-42CC-A5BC-A4642C3A8F7D}" type="presOf" srcId="{3EF70EE1-F2CF-4414-998E-5687B35537E7}" destId="{572B3ED5-43EB-4FE2-B3FB-4B052321575C}" srcOrd="0" destOrd="0" presId="urn:microsoft.com/office/officeart/2005/8/layout/target3"/>
    <dgm:cxn modelId="{3C4AB59E-C73D-4E8D-B741-7065190D2200}" type="presOf" srcId="{3EF70EE1-F2CF-4414-998E-5687B35537E7}" destId="{C0B4E6A9-2800-45D9-9DBD-24FECE923C75}" srcOrd="1" destOrd="0" presId="urn:microsoft.com/office/officeart/2005/8/layout/target3"/>
    <dgm:cxn modelId="{E738B0B9-D096-461F-B0FA-4E5FDAFBBF56}" type="presOf" srcId="{B506EB95-8CB0-4D27-ABEA-662221B59871}" destId="{58296592-BA95-40AF-B6EE-3C2DDA28591A}" srcOrd="1" destOrd="0" presId="urn:microsoft.com/office/officeart/2005/8/layout/target3"/>
    <dgm:cxn modelId="{BFEBF1B9-7BB2-4473-B531-2815DE56F43B}" type="presOf" srcId="{49198FA1-AE93-41FD-9C4A-DE34395387E9}" destId="{97128EFD-5C10-421F-8878-5DE2653BE9C6}" srcOrd="0" destOrd="0" presId="urn:microsoft.com/office/officeart/2005/8/layout/target3"/>
    <dgm:cxn modelId="{D6C8B0BF-6543-453C-AE1D-653D943BA132}" srcId="{49198FA1-AE93-41FD-9C4A-DE34395387E9}" destId="{B506EB95-8CB0-4D27-ABEA-662221B59871}" srcOrd="0" destOrd="0" parTransId="{4BFF9B7E-D323-43CE-96A5-E7B5C0379873}" sibTransId="{AEA70716-7A50-4C0D-A3FD-47A69C44BE17}"/>
    <dgm:cxn modelId="{FAADFA6F-5196-49F4-8887-66819D74E6AA}" type="presParOf" srcId="{97128EFD-5C10-421F-8878-5DE2653BE9C6}" destId="{4D361168-456F-451E-BD21-76AF77A4CE7A}" srcOrd="0" destOrd="0" presId="urn:microsoft.com/office/officeart/2005/8/layout/target3"/>
    <dgm:cxn modelId="{66BBC000-CCE3-45CE-8C5B-E4AE37FEA227}" type="presParOf" srcId="{97128EFD-5C10-421F-8878-5DE2653BE9C6}" destId="{06A6E36D-F963-4B60-A523-78139F7E8685}" srcOrd="1" destOrd="0" presId="urn:microsoft.com/office/officeart/2005/8/layout/target3"/>
    <dgm:cxn modelId="{15DC6724-6508-4827-9EA2-B22D66B8B44F}" type="presParOf" srcId="{97128EFD-5C10-421F-8878-5DE2653BE9C6}" destId="{4F2C2733-6E9D-49C2-BF71-8FB07DAB6757}" srcOrd="2" destOrd="0" presId="urn:microsoft.com/office/officeart/2005/8/layout/target3"/>
    <dgm:cxn modelId="{7F8E25AE-1714-4355-9828-ED6D6B81651A}" type="presParOf" srcId="{97128EFD-5C10-421F-8878-5DE2653BE9C6}" destId="{0B9F6CC3-516A-490B-B1DD-F4B155541A55}" srcOrd="3" destOrd="0" presId="urn:microsoft.com/office/officeart/2005/8/layout/target3"/>
    <dgm:cxn modelId="{9A20E97D-9DEB-4318-BF9C-01695AF6FEDD}" type="presParOf" srcId="{97128EFD-5C10-421F-8878-5DE2653BE9C6}" destId="{5685DFE5-223E-4ED0-8673-B7465D3901D8}" srcOrd="4" destOrd="0" presId="urn:microsoft.com/office/officeart/2005/8/layout/target3"/>
    <dgm:cxn modelId="{D1D01610-A781-447F-A18F-1D3D72E7CBBD}" type="presParOf" srcId="{97128EFD-5C10-421F-8878-5DE2653BE9C6}" destId="{86100C53-5BA3-4FD9-8E95-A83752CF56D2}" srcOrd="5" destOrd="0" presId="urn:microsoft.com/office/officeart/2005/8/layout/target3"/>
    <dgm:cxn modelId="{8D87754E-3DBB-4B7D-9E2A-25E5F8FC127A}" type="presParOf" srcId="{97128EFD-5C10-421F-8878-5DE2653BE9C6}" destId="{CBE5AABD-6DF1-42D4-96F7-31BF9C5F5185}" srcOrd="6" destOrd="0" presId="urn:microsoft.com/office/officeart/2005/8/layout/target3"/>
    <dgm:cxn modelId="{4671D522-EBE7-4E3B-8A05-2CE7173113C2}" type="presParOf" srcId="{97128EFD-5C10-421F-8878-5DE2653BE9C6}" destId="{E971A667-5A3C-4951-A484-0FF3C6403313}" srcOrd="7" destOrd="0" presId="urn:microsoft.com/office/officeart/2005/8/layout/target3"/>
    <dgm:cxn modelId="{2406F4BE-F7CD-48A7-9E9A-D0473F3FE140}" type="presParOf" srcId="{97128EFD-5C10-421F-8878-5DE2653BE9C6}" destId="{572B3ED5-43EB-4FE2-B3FB-4B052321575C}" srcOrd="8" destOrd="0" presId="urn:microsoft.com/office/officeart/2005/8/layout/target3"/>
    <dgm:cxn modelId="{4F4C85F5-BD33-49AC-82A1-0E01512D129F}" type="presParOf" srcId="{97128EFD-5C10-421F-8878-5DE2653BE9C6}" destId="{58296592-BA95-40AF-B6EE-3C2DDA28591A}" srcOrd="9" destOrd="0" presId="urn:microsoft.com/office/officeart/2005/8/layout/target3"/>
    <dgm:cxn modelId="{BB414C10-BAFD-43A2-9DF6-B08C1E95103D}" type="presParOf" srcId="{97128EFD-5C10-421F-8878-5DE2653BE9C6}" destId="{B257E3F6-B64C-4156-BCE6-3BE862BAB6F7}" srcOrd="10" destOrd="0" presId="urn:microsoft.com/office/officeart/2005/8/layout/target3"/>
    <dgm:cxn modelId="{BCD2EA3A-A3E2-4298-B3BD-835E17D4A895}" type="presParOf" srcId="{97128EFD-5C10-421F-8878-5DE2653BE9C6}" destId="{C0B4E6A9-2800-45D9-9DBD-24FECE923C75}"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B1BB5D-0CEF-44B2-B78A-E7780FF1EF5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IN"/>
        </a:p>
      </dgm:t>
    </dgm:pt>
    <dgm:pt modelId="{62385EDF-C2B0-4CE9-9015-78B80C8F4E09}">
      <dgm:prSet/>
      <dgm:spPr/>
      <dgm:t>
        <a:bodyPr/>
        <a:lstStyle/>
        <a:p>
          <a:r>
            <a:rPr lang="en-IN" baseline="0" dirty="0" err="1"/>
            <a:t>প্লেটোর</a:t>
          </a:r>
          <a:r>
            <a:rPr lang="en-IN" baseline="0" dirty="0"/>
            <a:t> </a:t>
          </a:r>
          <a:r>
            <a:rPr lang="en-IN" baseline="0" dirty="0" err="1"/>
            <a:t>মতে</a:t>
          </a:r>
          <a:r>
            <a:rPr lang="en-IN" baseline="0" dirty="0"/>
            <a:t> </a:t>
          </a:r>
          <a:r>
            <a:rPr lang="en-IN" baseline="0" dirty="0" err="1"/>
            <a:t>রাষ্ট্রতত্ত্ব</a:t>
          </a:r>
          <a:r>
            <a:rPr lang="en-IN" baseline="0" dirty="0"/>
            <a:t> </a:t>
          </a:r>
          <a:r>
            <a:rPr lang="en-IN" baseline="0" dirty="0" err="1"/>
            <a:t>হল</a:t>
          </a:r>
          <a:r>
            <a:rPr lang="en-IN" baseline="0" dirty="0"/>
            <a:t> </a:t>
          </a:r>
          <a:r>
            <a:rPr lang="en-IN" baseline="0" dirty="0" err="1"/>
            <a:t>রাজনীতি</a:t>
          </a:r>
          <a:r>
            <a:rPr lang="en-IN" baseline="0" dirty="0"/>
            <a:t> </a:t>
          </a:r>
          <a:r>
            <a:rPr lang="en-IN" baseline="0" dirty="0" err="1"/>
            <a:t>সংক্রান্ত</a:t>
          </a:r>
          <a:r>
            <a:rPr lang="en-IN" baseline="0" dirty="0"/>
            <a:t> </a:t>
          </a:r>
          <a:r>
            <a:rPr lang="en-IN" baseline="0" dirty="0" err="1"/>
            <a:t>জ্ঞান</a:t>
          </a:r>
          <a:r>
            <a:rPr lang="en-IN" baseline="0" dirty="0"/>
            <a:t>।</a:t>
          </a:r>
          <a:endParaRPr lang="en-IN" dirty="0"/>
        </a:p>
      </dgm:t>
    </dgm:pt>
    <dgm:pt modelId="{6F14A502-E5D1-484C-872C-7A3718E5DB50}" type="parTrans" cxnId="{F8A2D6E0-C9B4-455C-B94F-D3FCA5771C33}">
      <dgm:prSet/>
      <dgm:spPr/>
      <dgm:t>
        <a:bodyPr/>
        <a:lstStyle/>
        <a:p>
          <a:endParaRPr lang="en-IN"/>
        </a:p>
      </dgm:t>
    </dgm:pt>
    <dgm:pt modelId="{9241C0CB-78AD-4ED4-B5F2-D2C07E35BD84}" type="sibTrans" cxnId="{F8A2D6E0-C9B4-455C-B94F-D3FCA5771C33}">
      <dgm:prSet/>
      <dgm:spPr/>
      <dgm:t>
        <a:bodyPr/>
        <a:lstStyle/>
        <a:p>
          <a:endParaRPr lang="en-IN"/>
        </a:p>
      </dgm:t>
    </dgm:pt>
    <dgm:pt modelId="{44EDF57D-766D-4B92-BA29-9B5D27C34A0A}">
      <dgm:prSet/>
      <dgm:spPr/>
      <dgm:t>
        <a:bodyPr/>
        <a:lstStyle/>
        <a:p>
          <a:r>
            <a:rPr lang="en-IN" baseline="0" dirty="0" err="1"/>
            <a:t>আর্নল্ড</a:t>
          </a:r>
          <a:r>
            <a:rPr lang="en-IN" baseline="0" dirty="0"/>
            <a:t> </a:t>
          </a:r>
          <a:r>
            <a:rPr lang="en-IN" baseline="0" dirty="0" err="1"/>
            <a:t>ব্রেখট</a:t>
          </a:r>
          <a:r>
            <a:rPr lang="en-IN" baseline="0" dirty="0"/>
            <a:t> </a:t>
          </a:r>
          <a:r>
            <a:rPr lang="en-IN" baseline="0" dirty="0" err="1"/>
            <a:t>এর</a:t>
          </a:r>
          <a:r>
            <a:rPr lang="en-IN" baseline="0" dirty="0"/>
            <a:t> </a:t>
          </a:r>
          <a:r>
            <a:rPr lang="en-IN" baseline="0" dirty="0" err="1"/>
            <a:t>মতে</a:t>
          </a:r>
          <a:r>
            <a:rPr lang="en-IN" baseline="0" dirty="0"/>
            <a:t>-</a:t>
          </a:r>
        </a:p>
        <a:p>
          <a:r>
            <a:rPr lang="en-IN" baseline="0" dirty="0" err="1"/>
            <a:t>তত্ত্ব</a:t>
          </a:r>
          <a:r>
            <a:rPr lang="en-IN" baseline="0" dirty="0"/>
            <a:t> </a:t>
          </a:r>
          <a:r>
            <a:rPr lang="en-IN" baseline="0" dirty="0" err="1"/>
            <a:t>হল</a:t>
          </a:r>
          <a:r>
            <a:rPr lang="en-IN" baseline="0" dirty="0"/>
            <a:t> </a:t>
          </a:r>
          <a:r>
            <a:rPr lang="en-IN" baseline="0" dirty="0" err="1"/>
            <a:t>এক</a:t>
          </a:r>
          <a:r>
            <a:rPr lang="en-IN" baseline="0" dirty="0"/>
            <a:t> </a:t>
          </a:r>
          <a:r>
            <a:rPr lang="en-IN" baseline="0" dirty="0" err="1"/>
            <a:t>বা</a:t>
          </a:r>
          <a:r>
            <a:rPr lang="en-IN" baseline="0" dirty="0"/>
            <a:t> </a:t>
          </a:r>
          <a:r>
            <a:rPr lang="en-IN" baseline="0" dirty="0" err="1"/>
            <a:t>একাধিক</a:t>
          </a:r>
          <a:r>
            <a:rPr lang="en-IN" baseline="0" dirty="0"/>
            <a:t> </a:t>
          </a:r>
          <a:r>
            <a:rPr lang="en-IN" baseline="0" dirty="0" err="1"/>
            <a:t>প্রস্তাব</a:t>
          </a:r>
          <a:r>
            <a:rPr lang="en-IN" baseline="0" dirty="0"/>
            <a:t> </a:t>
          </a:r>
          <a:r>
            <a:rPr lang="en-IN" baseline="0" dirty="0" err="1"/>
            <a:t>এর</a:t>
          </a:r>
          <a:r>
            <a:rPr lang="en-IN" baseline="0" dirty="0"/>
            <a:t> </a:t>
          </a:r>
          <a:r>
            <a:rPr lang="en-IN" baseline="0" dirty="0" err="1"/>
            <a:t>সমষ্টি</a:t>
          </a:r>
          <a:r>
            <a:rPr lang="en-IN" baseline="0" dirty="0"/>
            <a:t> , </a:t>
          </a:r>
          <a:r>
            <a:rPr lang="en-IN" baseline="0" dirty="0" err="1"/>
            <a:t>যা</a:t>
          </a:r>
          <a:r>
            <a:rPr lang="en-IN" baseline="0" dirty="0"/>
            <a:t> </a:t>
          </a:r>
          <a:r>
            <a:rPr lang="en-IN" baseline="0" dirty="0" err="1"/>
            <a:t>তথ্য</a:t>
          </a:r>
          <a:r>
            <a:rPr lang="en-IN" baseline="0" dirty="0"/>
            <a:t> </a:t>
          </a:r>
          <a:r>
            <a:rPr lang="en-IN" baseline="0" dirty="0" err="1"/>
            <a:t>কিংবা</a:t>
          </a:r>
          <a:r>
            <a:rPr lang="en-IN" baseline="0" dirty="0"/>
            <a:t> </a:t>
          </a:r>
          <a:r>
            <a:rPr lang="en-IN" baseline="0" dirty="0" err="1"/>
            <a:t>প্রত্যক্ষভাবে</a:t>
          </a:r>
          <a:r>
            <a:rPr lang="en-IN" baseline="0" dirty="0"/>
            <a:t> অ-</a:t>
          </a:r>
          <a:r>
            <a:rPr lang="en-IN" baseline="0" dirty="0" err="1"/>
            <a:t>পর্যবেক্ষণযোগ্য</a:t>
          </a:r>
          <a:r>
            <a:rPr lang="en-IN" baseline="0" dirty="0"/>
            <a:t> </a:t>
          </a:r>
          <a:r>
            <a:rPr lang="en-IN" baseline="0" dirty="0" err="1"/>
            <a:t>পারস্পারিক</a:t>
          </a:r>
          <a:r>
            <a:rPr lang="en-IN" baseline="0" dirty="0"/>
            <a:t> </a:t>
          </a:r>
          <a:r>
            <a:rPr lang="en-IN" baseline="0" dirty="0" err="1"/>
            <a:t>সম্পর্ক</a:t>
          </a:r>
          <a:r>
            <a:rPr lang="en-US" baseline="0" dirty="0"/>
            <a:t>.</a:t>
          </a:r>
          <a:r>
            <a:rPr lang="en-IN" baseline="0" dirty="0"/>
            <a:t> </a:t>
          </a:r>
          <a:r>
            <a:rPr lang="en-IN" baseline="0" dirty="0" err="1"/>
            <a:t>অথবা</a:t>
          </a:r>
          <a:r>
            <a:rPr lang="en-IN" baseline="0" dirty="0"/>
            <a:t> </a:t>
          </a:r>
          <a:r>
            <a:rPr lang="en-IN" baseline="0" dirty="0" err="1"/>
            <a:t>সুস্পষ্টভাবে</a:t>
          </a:r>
          <a:r>
            <a:rPr lang="en-IN" baseline="0" dirty="0"/>
            <a:t> </a:t>
          </a:r>
          <a:r>
            <a:rPr lang="en-IN" baseline="0" dirty="0" err="1"/>
            <a:t>প্রকাশিত</a:t>
          </a:r>
          <a:r>
            <a:rPr lang="en-IN" baseline="0" dirty="0"/>
            <a:t> </a:t>
          </a:r>
          <a:r>
            <a:rPr lang="en-IN" baseline="0" dirty="0" err="1"/>
            <a:t>নয়</a:t>
          </a:r>
          <a:r>
            <a:rPr lang="en-IN" baseline="0" dirty="0"/>
            <a:t>, </a:t>
          </a:r>
          <a:r>
            <a:rPr lang="en-IN" baseline="0" dirty="0" err="1"/>
            <a:t>এমন</a:t>
          </a:r>
          <a:r>
            <a:rPr lang="en-IN" baseline="0" dirty="0"/>
            <a:t> </a:t>
          </a:r>
          <a:r>
            <a:rPr lang="en-IN" baseline="0" dirty="0" err="1"/>
            <a:t>সব</a:t>
          </a:r>
          <a:r>
            <a:rPr lang="en-IN" baseline="0" dirty="0"/>
            <a:t> </a:t>
          </a:r>
          <a:r>
            <a:rPr lang="en-IN" baseline="0" dirty="0" err="1"/>
            <a:t>বিষয়</a:t>
          </a:r>
          <a:r>
            <a:rPr lang="en-IN" baseline="0" dirty="0"/>
            <a:t> </a:t>
          </a:r>
          <a:r>
            <a:rPr lang="en-IN" baseline="0" dirty="0" err="1"/>
            <a:t>কে</a:t>
          </a:r>
          <a:r>
            <a:rPr lang="en-IN" baseline="0" dirty="0"/>
            <a:t> </a:t>
          </a:r>
          <a:r>
            <a:rPr lang="en-IN" baseline="0" dirty="0" err="1"/>
            <a:t>ব্যাখ্যা</a:t>
          </a:r>
          <a:r>
            <a:rPr lang="en-IN" baseline="0" dirty="0"/>
            <a:t> </a:t>
          </a:r>
          <a:r>
            <a:rPr lang="en-IN" baseline="0" dirty="0" err="1"/>
            <a:t>করে</a:t>
          </a:r>
          <a:r>
            <a:rPr lang="en-IN" baseline="0" dirty="0"/>
            <a:t>। (</a:t>
          </a:r>
          <a:r>
            <a:rPr lang="en-US" baseline="0" dirty="0"/>
            <a:t>Theory means a proposition or a set of propositions designed to explain something with reference to data or inter-relations not directly observed or not otherwise manifest.)</a:t>
          </a:r>
          <a:endParaRPr lang="en-IN" dirty="0"/>
        </a:p>
      </dgm:t>
    </dgm:pt>
    <dgm:pt modelId="{8B6DE149-9508-4000-BCE9-3E10880D7548}" type="parTrans" cxnId="{EEB9D3BE-D667-49B7-A98D-C7D76A60F362}">
      <dgm:prSet/>
      <dgm:spPr/>
      <dgm:t>
        <a:bodyPr/>
        <a:lstStyle/>
        <a:p>
          <a:endParaRPr lang="en-IN"/>
        </a:p>
      </dgm:t>
    </dgm:pt>
    <dgm:pt modelId="{25D55529-EE0A-42F0-AFBB-5E013D7FC06D}" type="sibTrans" cxnId="{EEB9D3BE-D667-49B7-A98D-C7D76A60F362}">
      <dgm:prSet/>
      <dgm:spPr/>
      <dgm:t>
        <a:bodyPr/>
        <a:lstStyle/>
        <a:p>
          <a:endParaRPr lang="en-IN"/>
        </a:p>
      </dgm:t>
    </dgm:pt>
    <dgm:pt modelId="{D18E305E-B555-429F-B6B3-886C55EBA558}" type="pres">
      <dgm:prSet presAssocID="{9AB1BB5D-0CEF-44B2-B78A-E7780FF1EF5B}" presName="Name0" presStyleCnt="0">
        <dgm:presLayoutVars>
          <dgm:chMax val="7"/>
          <dgm:dir/>
          <dgm:animLvl val="lvl"/>
          <dgm:resizeHandles val="exact"/>
        </dgm:presLayoutVars>
      </dgm:prSet>
      <dgm:spPr/>
    </dgm:pt>
    <dgm:pt modelId="{C5BE2B55-31B6-496C-87F6-F56DBEB269F2}" type="pres">
      <dgm:prSet presAssocID="{62385EDF-C2B0-4CE9-9015-78B80C8F4E09}" presName="circle1" presStyleLbl="node1" presStyleIdx="0" presStyleCnt="2" custScaleY="102665"/>
      <dgm:spPr/>
    </dgm:pt>
    <dgm:pt modelId="{93C187D4-09D9-47BF-BB24-91EFF3F0D055}" type="pres">
      <dgm:prSet presAssocID="{62385EDF-C2B0-4CE9-9015-78B80C8F4E09}" presName="space" presStyleCnt="0"/>
      <dgm:spPr/>
    </dgm:pt>
    <dgm:pt modelId="{EE52BC3C-74F9-4BE1-8CA5-9F84198259C9}" type="pres">
      <dgm:prSet presAssocID="{62385EDF-C2B0-4CE9-9015-78B80C8F4E09}" presName="rect1" presStyleLbl="alignAcc1" presStyleIdx="0" presStyleCnt="2"/>
      <dgm:spPr/>
    </dgm:pt>
    <dgm:pt modelId="{D2BDEC1B-2231-4077-A741-D0D2D7144A38}" type="pres">
      <dgm:prSet presAssocID="{44EDF57D-766D-4B92-BA29-9B5D27C34A0A}" presName="vertSpace2" presStyleLbl="node1" presStyleIdx="0" presStyleCnt="2"/>
      <dgm:spPr/>
    </dgm:pt>
    <dgm:pt modelId="{D3188895-462F-4659-83A8-4D465B2D29DD}" type="pres">
      <dgm:prSet presAssocID="{44EDF57D-766D-4B92-BA29-9B5D27C34A0A}" presName="circle2" presStyleLbl="node1" presStyleIdx="1" presStyleCnt="2" custScaleX="90269" custScaleY="141090"/>
      <dgm:spPr/>
    </dgm:pt>
    <dgm:pt modelId="{BAFFA66B-8827-4522-9B22-B683217C20FF}" type="pres">
      <dgm:prSet presAssocID="{44EDF57D-766D-4B92-BA29-9B5D27C34A0A}" presName="rect2" presStyleLbl="alignAcc1" presStyleIdx="1" presStyleCnt="2" custScaleY="169319"/>
      <dgm:spPr/>
    </dgm:pt>
    <dgm:pt modelId="{BE66DB97-9239-42D7-9816-51953C1300FB}" type="pres">
      <dgm:prSet presAssocID="{62385EDF-C2B0-4CE9-9015-78B80C8F4E09}" presName="rect1ParTxNoCh" presStyleLbl="alignAcc1" presStyleIdx="1" presStyleCnt="2">
        <dgm:presLayoutVars>
          <dgm:chMax val="1"/>
          <dgm:bulletEnabled val="1"/>
        </dgm:presLayoutVars>
      </dgm:prSet>
      <dgm:spPr/>
    </dgm:pt>
    <dgm:pt modelId="{3F40BD67-0E96-4CD2-A76C-BC5A0CCA4709}" type="pres">
      <dgm:prSet presAssocID="{44EDF57D-766D-4B92-BA29-9B5D27C34A0A}" presName="rect2ParTxNoCh" presStyleLbl="alignAcc1" presStyleIdx="1" presStyleCnt="2">
        <dgm:presLayoutVars>
          <dgm:chMax val="1"/>
          <dgm:bulletEnabled val="1"/>
        </dgm:presLayoutVars>
      </dgm:prSet>
      <dgm:spPr/>
    </dgm:pt>
  </dgm:ptLst>
  <dgm:cxnLst>
    <dgm:cxn modelId="{3CDA151D-245F-43E6-9A0D-8C5D43049E59}" type="presOf" srcId="{62385EDF-C2B0-4CE9-9015-78B80C8F4E09}" destId="{BE66DB97-9239-42D7-9816-51953C1300FB}" srcOrd="1" destOrd="0" presId="urn:microsoft.com/office/officeart/2005/8/layout/target3"/>
    <dgm:cxn modelId="{CE9D5E1F-14FC-4E1A-9855-F3088C03F23C}" type="presOf" srcId="{62385EDF-C2B0-4CE9-9015-78B80C8F4E09}" destId="{EE52BC3C-74F9-4BE1-8CA5-9F84198259C9}" srcOrd="0" destOrd="0" presId="urn:microsoft.com/office/officeart/2005/8/layout/target3"/>
    <dgm:cxn modelId="{0F0CCD5D-3B2A-4B83-9547-82BA0F6FA6C3}" type="presOf" srcId="{44EDF57D-766D-4B92-BA29-9B5D27C34A0A}" destId="{BAFFA66B-8827-4522-9B22-B683217C20FF}" srcOrd="0" destOrd="0" presId="urn:microsoft.com/office/officeart/2005/8/layout/target3"/>
    <dgm:cxn modelId="{EEB9D3BE-D667-49B7-A98D-C7D76A60F362}" srcId="{9AB1BB5D-0CEF-44B2-B78A-E7780FF1EF5B}" destId="{44EDF57D-766D-4B92-BA29-9B5D27C34A0A}" srcOrd="1" destOrd="0" parTransId="{8B6DE149-9508-4000-BCE9-3E10880D7548}" sibTransId="{25D55529-EE0A-42F0-AFBB-5E013D7FC06D}"/>
    <dgm:cxn modelId="{6628D6C1-3EE7-418D-8C19-AB15CE91D740}" type="presOf" srcId="{44EDF57D-766D-4B92-BA29-9B5D27C34A0A}" destId="{3F40BD67-0E96-4CD2-A76C-BC5A0CCA4709}" srcOrd="1" destOrd="0" presId="urn:microsoft.com/office/officeart/2005/8/layout/target3"/>
    <dgm:cxn modelId="{F8A2D6E0-C9B4-455C-B94F-D3FCA5771C33}" srcId="{9AB1BB5D-0CEF-44B2-B78A-E7780FF1EF5B}" destId="{62385EDF-C2B0-4CE9-9015-78B80C8F4E09}" srcOrd="0" destOrd="0" parTransId="{6F14A502-E5D1-484C-872C-7A3718E5DB50}" sibTransId="{9241C0CB-78AD-4ED4-B5F2-D2C07E35BD84}"/>
    <dgm:cxn modelId="{6357E7FD-C982-4BC4-92B6-F7F55F6602FE}" type="presOf" srcId="{9AB1BB5D-0CEF-44B2-B78A-E7780FF1EF5B}" destId="{D18E305E-B555-429F-B6B3-886C55EBA558}" srcOrd="0" destOrd="0" presId="urn:microsoft.com/office/officeart/2005/8/layout/target3"/>
    <dgm:cxn modelId="{38438352-CD9D-48B8-A6BF-1B8A42D59B49}" type="presParOf" srcId="{D18E305E-B555-429F-B6B3-886C55EBA558}" destId="{C5BE2B55-31B6-496C-87F6-F56DBEB269F2}" srcOrd="0" destOrd="0" presId="urn:microsoft.com/office/officeart/2005/8/layout/target3"/>
    <dgm:cxn modelId="{149F9FC7-ABC6-4510-8B6A-22E50D2D9DE8}" type="presParOf" srcId="{D18E305E-B555-429F-B6B3-886C55EBA558}" destId="{93C187D4-09D9-47BF-BB24-91EFF3F0D055}" srcOrd="1" destOrd="0" presId="urn:microsoft.com/office/officeart/2005/8/layout/target3"/>
    <dgm:cxn modelId="{D976C637-A5C4-40D9-BB30-125831C1E4D2}" type="presParOf" srcId="{D18E305E-B555-429F-B6B3-886C55EBA558}" destId="{EE52BC3C-74F9-4BE1-8CA5-9F84198259C9}" srcOrd="2" destOrd="0" presId="urn:microsoft.com/office/officeart/2005/8/layout/target3"/>
    <dgm:cxn modelId="{A7A594A3-7B28-46C9-A296-CBF25700DB31}" type="presParOf" srcId="{D18E305E-B555-429F-B6B3-886C55EBA558}" destId="{D2BDEC1B-2231-4077-A741-D0D2D7144A38}" srcOrd="3" destOrd="0" presId="urn:microsoft.com/office/officeart/2005/8/layout/target3"/>
    <dgm:cxn modelId="{8E7B721A-17D8-4461-9276-CE028A1F9501}" type="presParOf" srcId="{D18E305E-B555-429F-B6B3-886C55EBA558}" destId="{D3188895-462F-4659-83A8-4D465B2D29DD}" srcOrd="4" destOrd="0" presId="urn:microsoft.com/office/officeart/2005/8/layout/target3"/>
    <dgm:cxn modelId="{06E4DF39-4801-4FE7-B0DE-BC51666320DE}" type="presParOf" srcId="{D18E305E-B555-429F-B6B3-886C55EBA558}" destId="{BAFFA66B-8827-4522-9B22-B683217C20FF}" srcOrd="5" destOrd="0" presId="urn:microsoft.com/office/officeart/2005/8/layout/target3"/>
    <dgm:cxn modelId="{E334C6A1-BE08-4E55-8C0F-184A7E3FD138}" type="presParOf" srcId="{D18E305E-B555-429F-B6B3-886C55EBA558}" destId="{BE66DB97-9239-42D7-9816-51953C1300FB}" srcOrd="6" destOrd="0" presId="urn:microsoft.com/office/officeart/2005/8/layout/target3"/>
    <dgm:cxn modelId="{1DEDEF2C-2E6B-414E-8D5A-7F8766B70CFA}" type="presParOf" srcId="{D18E305E-B555-429F-B6B3-886C55EBA558}" destId="{3F40BD67-0E96-4CD2-A76C-BC5A0CCA4709}"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2DC6CB-A42F-4C7A-8AFB-6679AB7C16B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158BA796-E19A-4B0B-A978-F51DAB053C8A}">
      <dgm:prSet phldrT="[Text]"/>
      <dgm:spPr/>
      <dgm:t>
        <a:bodyPr/>
        <a:lstStyle/>
        <a:p>
          <a:r>
            <a:rPr lang="en-US" dirty="0"/>
            <a:t>George Sabine </a:t>
          </a:r>
          <a:endParaRPr lang="en-IN" dirty="0"/>
        </a:p>
      </dgm:t>
    </dgm:pt>
    <dgm:pt modelId="{4C6A2697-50DD-426C-BE19-861CE6D26524}" type="parTrans" cxnId="{E0EF8184-B72C-46C6-B46A-D3FD08FC3588}">
      <dgm:prSet/>
      <dgm:spPr/>
      <dgm:t>
        <a:bodyPr/>
        <a:lstStyle/>
        <a:p>
          <a:endParaRPr lang="en-IN"/>
        </a:p>
      </dgm:t>
    </dgm:pt>
    <dgm:pt modelId="{C2623DFB-757F-4075-94C9-696B82A8661B}" type="sibTrans" cxnId="{E0EF8184-B72C-46C6-B46A-D3FD08FC3588}">
      <dgm:prSet/>
      <dgm:spPr/>
      <dgm:t>
        <a:bodyPr/>
        <a:lstStyle/>
        <a:p>
          <a:endParaRPr lang="en-IN"/>
        </a:p>
      </dgm:t>
    </dgm:pt>
    <dgm:pt modelId="{0E90BB66-A0EC-42C0-A7B5-F82C7DF2800A}">
      <dgm:prSet phldrT="[Text]"/>
      <dgm:spPr/>
      <dgm:t>
        <a:bodyPr/>
        <a:lstStyle/>
        <a:p>
          <a:r>
            <a:rPr lang="en-US" dirty="0"/>
            <a:t>“It is anything about politics or relevant to politics”. </a:t>
          </a:r>
          <a:endParaRPr lang="en-IN" dirty="0"/>
        </a:p>
      </dgm:t>
    </dgm:pt>
    <dgm:pt modelId="{B25A8EB8-690D-4012-9968-05581F0AC033}" type="parTrans" cxnId="{D65EF740-19BE-4EDE-B260-9B38F94D9D80}">
      <dgm:prSet/>
      <dgm:spPr/>
      <dgm:t>
        <a:bodyPr/>
        <a:lstStyle/>
        <a:p>
          <a:endParaRPr lang="en-IN"/>
        </a:p>
      </dgm:t>
    </dgm:pt>
    <dgm:pt modelId="{02C7F8C3-3449-4DB5-ADDA-47D7A669C89E}" type="sibTrans" cxnId="{D65EF740-19BE-4EDE-B260-9B38F94D9D80}">
      <dgm:prSet/>
      <dgm:spPr/>
      <dgm:t>
        <a:bodyPr/>
        <a:lstStyle/>
        <a:p>
          <a:endParaRPr lang="en-IN"/>
        </a:p>
      </dgm:t>
    </dgm:pt>
    <dgm:pt modelId="{4942978E-AE6D-4530-83E6-917E844B1916}">
      <dgm:prSet phldrT="[Text]"/>
      <dgm:spPr/>
      <dgm:t>
        <a:bodyPr/>
        <a:lstStyle/>
        <a:p>
          <a:r>
            <a:rPr lang="en-US" dirty="0" err="1"/>
            <a:t>Devid</a:t>
          </a:r>
          <a:r>
            <a:rPr lang="en-US" dirty="0"/>
            <a:t> Held</a:t>
          </a:r>
          <a:endParaRPr lang="en-IN" dirty="0"/>
        </a:p>
      </dgm:t>
    </dgm:pt>
    <dgm:pt modelId="{FB9814BB-867D-4973-9E20-464001CD800F}" type="parTrans" cxnId="{E0995E22-F403-43ED-93A7-9130A1D2DD2B}">
      <dgm:prSet/>
      <dgm:spPr/>
      <dgm:t>
        <a:bodyPr/>
        <a:lstStyle/>
        <a:p>
          <a:endParaRPr lang="en-IN"/>
        </a:p>
      </dgm:t>
    </dgm:pt>
    <dgm:pt modelId="{EBDAE0E4-4E92-46B1-B115-29E94ED475B8}" type="sibTrans" cxnId="{E0995E22-F403-43ED-93A7-9130A1D2DD2B}">
      <dgm:prSet/>
      <dgm:spPr/>
      <dgm:t>
        <a:bodyPr/>
        <a:lstStyle/>
        <a:p>
          <a:endParaRPr lang="en-IN"/>
        </a:p>
      </dgm:t>
    </dgm:pt>
    <dgm:pt modelId="{CCB023B8-BDAF-4271-84DE-D35EF2CAD381}">
      <dgm:prSet phldrT="[Text]"/>
      <dgm:spPr/>
      <dgm:t>
        <a:bodyPr/>
        <a:lstStyle/>
        <a:p>
          <a:r>
            <a:rPr lang="en-US" dirty="0">
              <a:latin typeface="Aharoni" panose="02010803020104030203" pitchFamily="2" charset="-79"/>
              <a:cs typeface="Aharoni" panose="02010803020104030203" pitchFamily="2" charset="-79"/>
            </a:rPr>
            <a:t>“a network of concepts and generalizations about political life involving ideas, assumptions and statements about the nature, purpose and key features of government, state and society and about the political capabilities of human beings”. </a:t>
          </a:r>
          <a:r>
            <a:rPr lang="en-US" dirty="0" err="1">
              <a:latin typeface="Aharoni" panose="02010803020104030203" pitchFamily="2" charset="-79"/>
              <a:cs typeface="Aharoni" panose="02010803020104030203" pitchFamily="2" charset="-79"/>
            </a:rPr>
            <a:t>সরকার</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রাষ্ট্র</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সমাজের</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প্রকৃতি</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উদ্দেশ্য</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এবং</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মূল</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বৈশিষ্ট্য</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সম্পর্কিত</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ধারণা</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অনুমান</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এবং</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কথা</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এবং</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মানুষের</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সাথে</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রাজনৈতিক</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সামঞ্জস্যপূর্ণ</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রাজনৈতিক</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জীবনের</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সাথে</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জড়িত</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ধারণা</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এবং</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সাধারনীকরনের</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একটি</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জাল</a:t>
          </a:r>
          <a:r>
            <a:rPr lang="en-US" dirty="0">
              <a:latin typeface="Aharoni" panose="02010803020104030203" pitchFamily="2" charset="-79"/>
              <a:cs typeface="Aharoni" panose="02010803020104030203" pitchFamily="2" charset="-79"/>
            </a:rPr>
            <a:t> </a:t>
          </a:r>
          <a:r>
            <a:rPr lang="en-US" dirty="0" err="1">
              <a:latin typeface="Aharoni" panose="02010803020104030203" pitchFamily="2" charset="-79"/>
              <a:cs typeface="Aharoni" panose="02010803020104030203" pitchFamily="2" charset="-79"/>
            </a:rPr>
            <a:t>হল</a:t>
          </a:r>
          <a:r>
            <a:rPr lang="en-US" dirty="0">
              <a:latin typeface="Aharoni" panose="02010803020104030203" pitchFamily="2" charset="-79"/>
              <a:cs typeface="Aharoni" panose="02010803020104030203" pitchFamily="2" charset="-79"/>
            </a:rPr>
            <a:t> </a:t>
          </a:r>
          <a:r>
            <a:rPr lang="en-US" dirty="0" err="1"/>
            <a:t>রাজনৈতিক</a:t>
          </a:r>
          <a:r>
            <a:rPr lang="en-US" dirty="0"/>
            <a:t>  </a:t>
          </a:r>
          <a:r>
            <a:rPr lang="en-US" dirty="0" err="1"/>
            <a:t>তত্ত্ব</a:t>
          </a:r>
          <a:r>
            <a:rPr lang="en-US" dirty="0"/>
            <a:t>।</a:t>
          </a:r>
          <a:endParaRPr lang="en-IN" dirty="0">
            <a:latin typeface="Aharoni" panose="02010803020104030203" pitchFamily="2" charset="-79"/>
            <a:cs typeface="Aharoni" panose="02010803020104030203" pitchFamily="2" charset="-79"/>
          </a:endParaRPr>
        </a:p>
      </dgm:t>
    </dgm:pt>
    <dgm:pt modelId="{DBE143AA-9185-4942-B7D6-AB3F3710C2EE}" type="parTrans" cxnId="{871211A6-729C-43BF-BDFB-7250654D7F26}">
      <dgm:prSet/>
      <dgm:spPr/>
      <dgm:t>
        <a:bodyPr/>
        <a:lstStyle/>
        <a:p>
          <a:endParaRPr lang="en-IN"/>
        </a:p>
      </dgm:t>
    </dgm:pt>
    <dgm:pt modelId="{962DAB48-00C0-4014-A7CB-1F381B37B7CC}" type="sibTrans" cxnId="{871211A6-729C-43BF-BDFB-7250654D7F26}">
      <dgm:prSet/>
      <dgm:spPr/>
      <dgm:t>
        <a:bodyPr/>
        <a:lstStyle/>
        <a:p>
          <a:endParaRPr lang="en-IN"/>
        </a:p>
      </dgm:t>
    </dgm:pt>
    <dgm:pt modelId="{435F16FD-AE25-4BA8-A0D6-5ACEBEEA55C3}">
      <dgm:prSet phldrT="[Text]"/>
      <dgm:spPr/>
      <dgm:t>
        <a:bodyPr/>
        <a:lstStyle/>
        <a:p>
          <a:r>
            <a:rPr lang="en-US" dirty="0" err="1"/>
            <a:t>যা</a:t>
          </a:r>
          <a:r>
            <a:rPr lang="en-US" dirty="0"/>
            <a:t> </a:t>
          </a:r>
          <a:r>
            <a:rPr lang="en-US" dirty="0" err="1"/>
            <a:t>কিছু</a:t>
          </a:r>
          <a:r>
            <a:rPr lang="en-US" dirty="0"/>
            <a:t> </a:t>
          </a:r>
          <a:r>
            <a:rPr lang="en-US" dirty="0" err="1"/>
            <a:t>রাজনীতি</a:t>
          </a:r>
          <a:r>
            <a:rPr lang="en-US" dirty="0"/>
            <a:t> </a:t>
          </a:r>
          <a:r>
            <a:rPr lang="en-US" dirty="0" err="1"/>
            <a:t>বা</a:t>
          </a:r>
          <a:r>
            <a:rPr lang="en-US" dirty="0"/>
            <a:t> </a:t>
          </a:r>
          <a:r>
            <a:rPr lang="en-US" dirty="0" err="1"/>
            <a:t>রাজনীতির</a:t>
          </a:r>
          <a:r>
            <a:rPr lang="en-US" dirty="0"/>
            <a:t> </a:t>
          </a:r>
          <a:r>
            <a:rPr lang="en-US" dirty="0" err="1"/>
            <a:t>সাথে</a:t>
          </a:r>
          <a:r>
            <a:rPr lang="en-US" dirty="0"/>
            <a:t> </a:t>
          </a:r>
          <a:r>
            <a:rPr lang="en-US" dirty="0" err="1"/>
            <a:t>সম্পর্কিত</a:t>
          </a:r>
          <a:r>
            <a:rPr lang="en-US" dirty="0"/>
            <a:t>  </a:t>
          </a:r>
          <a:r>
            <a:rPr lang="en-US" dirty="0" err="1"/>
            <a:t>বিষয়ের</a:t>
          </a:r>
          <a:r>
            <a:rPr lang="en-US" dirty="0"/>
            <a:t> </a:t>
          </a:r>
          <a:r>
            <a:rPr lang="en-US" dirty="0" err="1"/>
            <a:t>আলোচনা</a:t>
          </a:r>
          <a:r>
            <a:rPr lang="en-US" dirty="0"/>
            <a:t> </a:t>
          </a:r>
          <a:r>
            <a:rPr lang="en-US" dirty="0" err="1"/>
            <a:t>তাই</a:t>
          </a:r>
          <a:r>
            <a:rPr lang="en-US" dirty="0"/>
            <a:t> </a:t>
          </a:r>
          <a:r>
            <a:rPr lang="en-US" dirty="0" err="1"/>
            <a:t>রাজনৈতিক</a:t>
          </a:r>
          <a:r>
            <a:rPr lang="en-US" dirty="0"/>
            <a:t>  </a:t>
          </a:r>
          <a:r>
            <a:rPr lang="en-US" dirty="0" err="1"/>
            <a:t>তত্ত্ব</a:t>
          </a:r>
          <a:endParaRPr lang="en-IN" dirty="0"/>
        </a:p>
      </dgm:t>
    </dgm:pt>
    <dgm:pt modelId="{4FA061F2-D555-4784-9A15-32EB34E3F68F}" type="parTrans" cxnId="{BFE334D8-9412-4553-909A-7DC5FB2AD5A0}">
      <dgm:prSet/>
      <dgm:spPr/>
      <dgm:t>
        <a:bodyPr/>
        <a:lstStyle/>
        <a:p>
          <a:endParaRPr lang="en-IN"/>
        </a:p>
      </dgm:t>
    </dgm:pt>
    <dgm:pt modelId="{8FADD440-679B-488A-9570-8FBCC3D13149}" type="sibTrans" cxnId="{BFE334D8-9412-4553-909A-7DC5FB2AD5A0}">
      <dgm:prSet/>
      <dgm:spPr/>
      <dgm:t>
        <a:bodyPr/>
        <a:lstStyle/>
        <a:p>
          <a:endParaRPr lang="en-IN"/>
        </a:p>
      </dgm:t>
    </dgm:pt>
    <dgm:pt modelId="{0FD09427-8AE7-463C-B954-074EB989FC21}" type="pres">
      <dgm:prSet presAssocID="{922DC6CB-A42F-4C7A-8AFB-6679AB7C16BE}" presName="Name0" presStyleCnt="0">
        <dgm:presLayoutVars>
          <dgm:dir/>
          <dgm:animLvl val="lvl"/>
          <dgm:resizeHandles val="exact"/>
        </dgm:presLayoutVars>
      </dgm:prSet>
      <dgm:spPr/>
    </dgm:pt>
    <dgm:pt modelId="{138370CD-4CA0-450E-A2CC-8336EAF77228}" type="pres">
      <dgm:prSet presAssocID="{158BA796-E19A-4B0B-A978-F51DAB053C8A}" presName="linNode" presStyleCnt="0"/>
      <dgm:spPr/>
    </dgm:pt>
    <dgm:pt modelId="{5186B730-B461-4761-974F-4CE432ED3EFB}" type="pres">
      <dgm:prSet presAssocID="{158BA796-E19A-4B0B-A978-F51DAB053C8A}" presName="parentText" presStyleLbl="node1" presStyleIdx="0" presStyleCnt="2">
        <dgm:presLayoutVars>
          <dgm:chMax val="1"/>
          <dgm:bulletEnabled val="1"/>
        </dgm:presLayoutVars>
      </dgm:prSet>
      <dgm:spPr/>
    </dgm:pt>
    <dgm:pt modelId="{EF3569F0-4B03-4A9A-9766-9280C367BFE5}" type="pres">
      <dgm:prSet presAssocID="{158BA796-E19A-4B0B-A978-F51DAB053C8A}" presName="descendantText" presStyleLbl="alignAccFollowNode1" presStyleIdx="0" presStyleCnt="2" custLinFactNeighborX="0">
        <dgm:presLayoutVars>
          <dgm:bulletEnabled val="1"/>
        </dgm:presLayoutVars>
      </dgm:prSet>
      <dgm:spPr/>
    </dgm:pt>
    <dgm:pt modelId="{09E0AD28-911C-4D75-9F56-05959193EFAB}" type="pres">
      <dgm:prSet presAssocID="{C2623DFB-757F-4075-94C9-696B82A8661B}" presName="sp" presStyleCnt="0"/>
      <dgm:spPr/>
    </dgm:pt>
    <dgm:pt modelId="{FBE13477-CEB7-4DFA-B06A-110E909F5C33}" type="pres">
      <dgm:prSet presAssocID="{4942978E-AE6D-4530-83E6-917E844B1916}" presName="linNode" presStyleCnt="0"/>
      <dgm:spPr/>
    </dgm:pt>
    <dgm:pt modelId="{D66DE797-4ECF-40A8-BF85-37F4AA2A9413}" type="pres">
      <dgm:prSet presAssocID="{4942978E-AE6D-4530-83E6-917E844B1916}" presName="parentText" presStyleLbl="node1" presStyleIdx="1" presStyleCnt="2">
        <dgm:presLayoutVars>
          <dgm:chMax val="1"/>
          <dgm:bulletEnabled val="1"/>
        </dgm:presLayoutVars>
      </dgm:prSet>
      <dgm:spPr/>
    </dgm:pt>
    <dgm:pt modelId="{5739BD71-CCBB-4A53-A5D5-3FFDA631D226}" type="pres">
      <dgm:prSet presAssocID="{4942978E-AE6D-4530-83E6-917E844B1916}" presName="descendantText" presStyleLbl="alignAccFollowNode1" presStyleIdx="1" presStyleCnt="2" custScaleY="258335" custLinFactNeighborX="0" custLinFactNeighborY="0">
        <dgm:presLayoutVars>
          <dgm:bulletEnabled val="1"/>
        </dgm:presLayoutVars>
      </dgm:prSet>
      <dgm:spPr/>
    </dgm:pt>
  </dgm:ptLst>
  <dgm:cxnLst>
    <dgm:cxn modelId="{D34F4320-F2EB-4F7A-9F15-0943C6412352}" type="presOf" srcId="{435F16FD-AE25-4BA8-A0D6-5ACEBEEA55C3}" destId="{EF3569F0-4B03-4A9A-9766-9280C367BFE5}" srcOrd="0" destOrd="1" presId="urn:microsoft.com/office/officeart/2005/8/layout/vList5"/>
    <dgm:cxn modelId="{E0995E22-F403-43ED-93A7-9130A1D2DD2B}" srcId="{922DC6CB-A42F-4C7A-8AFB-6679AB7C16BE}" destId="{4942978E-AE6D-4530-83E6-917E844B1916}" srcOrd="1" destOrd="0" parTransId="{FB9814BB-867D-4973-9E20-464001CD800F}" sibTransId="{EBDAE0E4-4E92-46B1-B115-29E94ED475B8}"/>
    <dgm:cxn modelId="{B7CE8335-C58A-4726-A61D-6CEA50FE6FE1}" type="presOf" srcId="{922DC6CB-A42F-4C7A-8AFB-6679AB7C16BE}" destId="{0FD09427-8AE7-463C-B954-074EB989FC21}" srcOrd="0" destOrd="0" presId="urn:microsoft.com/office/officeart/2005/8/layout/vList5"/>
    <dgm:cxn modelId="{D65EF740-19BE-4EDE-B260-9B38F94D9D80}" srcId="{158BA796-E19A-4B0B-A978-F51DAB053C8A}" destId="{0E90BB66-A0EC-42C0-A7B5-F82C7DF2800A}" srcOrd="0" destOrd="0" parTransId="{B25A8EB8-690D-4012-9968-05581F0AC033}" sibTransId="{02C7F8C3-3449-4DB5-ADDA-47D7A669C89E}"/>
    <dgm:cxn modelId="{E0EF8184-B72C-46C6-B46A-D3FD08FC3588}" srcId="{922DC6CB-A42F-4C7A-8AFB-6679AB7C16BE}" destId="{158BA796-E19A-4B0B-A978-F51DAB053C8A}" srcOrd="0" destOrd="0" parTransId="{4C6A2697-50DD-426C-BE19-861CE6D26524}" sibTransId="{C2623DFB-757F-4075-94C9-696B82A8661B}"/>
    <dgm:cxn modelId="{871211A6-729C-43BF-BDFB-7250654D7F26}" srcId="{4942978E-AE6D-4530-83E6-917E844B1916}" destId="{CCB023B8-BDAF-4271-84DE-D35EF2CAD381}" srcOrd="0" destOrd="0" parTransId="{DBE143AA-9185-4942-B7D6-AB3F3710C2EE}" sibTransId="{962DAB48-00C0-4014-A7CB-1F381B37B7CC}"/>
    <dgm:cxn modelId="{DD1CEAAB-1BDF-454F-BC12-02EFE22D6466}" type="presOf" srcId="{4942978E-AE6D-4530-83E6-917E844B1916}" destId="{D66DE797-4ECF-40A8-BF85-37F4AA2A9413}" srcOrd="0" destOrd="0" presId="urn:microsoft.com/office/officeart/2005/8/layout/vList5"/>
    <dgm:cxn modelId="{BFE334D8-9412-4553-909A-7DC5FB2AD5A0}" srcId="{158BA796-E19A-4B0B-A978-F51DAB053C8A}" destId="{435F16FD-AE25-4BA8-A0D6-5ACEBEEA55C3}" srcOrd="1" destOrd="0" parTransId="{4FA061F2-D555-4784-9A15-32EB34E3F68F}" sibTransId="{8FADD440-679B-488A-9570-8FBCC3D13149}"/>
    <dgm:cxn modelId="{842398F0-C217-4CB6-BF08-AB0396867B99}" type="presOf" srcId="{0E90BB66-A0EC-42C0-A7B5-F82C7DF2800A}" destId="{EF3569F0-4B03-4A9A-9766-9280C367BFE5}" srcOrd="0" destOrd="0" presId="urn:microsoft.com/office/officeart/2005/8/layout/vList5"/>
    <dgm:cxn modelId="{E4100CF2-90CF-4F7C-B570-B635878C2B6A}" type="presOf" srcId="{158BA796-E19A-4B0B-A978-F51DAB053C8A}" destId="{5186B730-B461-4761-974F-4CE432ED3EFB}" srcOrd="0" destOrd="0" presId="urn:microsoft.com/office/officeart/2005/8/layout/vList5"/>
    <dgm:cxn modelId="{971A88F2-8B22-4C0C-A813-2A865E9769C4}" type="presOf" srcId="{CCB023B8-BDAF-4271-84DE-D35EF2CAD381}" destId="{5739BD71-CCBB-4A53-A5D5-3FFDA631D226}" srcOrd="0" destOrd="0" presId="urn:microsoft.com/office/officeart/2005/8/layout/vList5"/>
    <dgm:cxn modelId="{1161C2B6-71E6-467D-B8B5-203050654C2F}" type="presParOf" srcId="{0FD09427-8AE7-463C-B954-074EB989FC21}" destId="{138370CD-4CA0-450E-A2CC-8336EAF77228}" srcOrd="0" destOrd="0" presId="urn:microsoft.com/office/officeart/2005/8/layout/vList5"/>
    <dgm:cxn modelId="{3146DEAA-F0AD-419B-94DE-4109E4B167EE}" type="presParOf" srcId="{138370CD-4CA0-450E-A2CC-8336EAF77228}" destId="{5186B730-B461-4761-974F-4CE432ED3EFB}" srcOrd="0" destOrd="0" presId="urn:microsoft.com/office/officeart/2005/8/layout/vList5"/>
    <dgm:cxn modelId="{31CE57B6-6569-492F-8B6F-FE0B00962BCC}" type="presParOf" srcId="{138370CD-4CA0-450E-A2CC-8336EAF77228}" destId="{EF3569F0-4B03-4A9A-9766-9280C367BFE5}" srcOrd="1" destOrd="0" presId="urn:microsoft.com/office/officeart/2005/8/layout/vList5"/>
    <dgm:cxn modelId="{AA3780EB-986D-4A8F-80A2-E48BDFD2C853}" type="presParOf" srcId="{0FD09427-8AE7-463C-B954-074EB989FC21}" destId="{09E0AD28-911C-4D75-9F56-05959193EFAB}" srcOrd="1" destOrd="0" presId="urn:microsoft.com/office/officeart/2005/8/layout/vList5"/>
    <dgm:cxn modelId="{FA4FA969-9795-476D-8F64-F7D70F39B1B1}" type="presParOf" srcId="{0FD09427-8AE7-463C-B954-074EB989FC21}" destId="{FBE13477-CEB7-4DFA-B06A-110E909F5C33}" srcOrd="2" destOrd="0" presId="urn:microsoft.com/office/officeart/2005/8/layout/vList5"/>
    <dgm:cxn modelId="{8E3E6D58-574E-40D4-958C-754E66A3B5D3}" type="presParOf" srcId="{FBE13477-CEB7-4DFA-B06A-110E909F5C33}" destId="{D66DE797-4ECF-40A8-BF85-37F4AA2A9413}" srcOrd="0" destOrd="0" presId="urn:microsoft.com/office/officeart/2005/8/layout/vList5"/>
    <dgm:cxn modelId="{360331D2-3DFA-4FD4-BD9A-599188A1235F}" type="presParOf" srcId="{FBE13477-CEB7-4DFA-B06A-110E909F5C33}" destId="{5739BD71-CCBB-4A53-A5D5-3FFDA631D22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B062E1-CF4C-473B-9AE0-537D6176E3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5E03D1B0-2032-4077-8BEC-F8B223313F43}">
      <dgm:prSet phldrT="[Text]"/>
      <dgm:spPr/>
      <dgm:t>
        <a:bodyPr/>
        <a:lstStyle/>
        <a:p>
          <a:r>
            <a:rPr lang="en-US" dirty="0"/>
            <a:t>Political Science Dictionary</a:t>
          </a:r>
          <a:endParaRPr lang="en-IN" dirty="0"/>
        </a:p>
      </dgm:t>
    </dgm:pt>
    <dgm:pt modelId="{1A677654-F01F-4C23-9352-8C735A8D4F3C}" type="parTrans" cxnId="{AF45DE37-709C-4A0E-ADF3-509D7C8710EF}">
      <dgm:prSet/>
      <dgm:spPr/>
      <dgm:t>
        <a:bodyPr/>
        <a:lstStyle/>
        <a:p>
          <a:endParaRPr lang="en-IN"/>
        </a:p>
      </dgm:t>
    </dgm:pt>
    <dgm:pt modelId="{0A95A421-FD8B-40DF-8D17-0D7D62341A1D}" type="sibTrans" cxnId="{AF45DE37-709C-4A0E-ADF3-509D7C8710EF}">
      <dgm:prSet/>
      <dgm:spPr/>
      <dgm:t>
        <a:bodyPr/>
        <a:lstStyle/>
        <a:p>
          <a:endParaRPr lang="en-IN"/>
        </a:p>
      </dgm:t>
    </dgm:pt>
    <dgm:pt modelId="{6F6CA774-DE82-4B1A-8BCC-56A298F5469C}">
      <dgm:prSet phldrT="[Text]" custT="1"/>
      <dgm:spPr/>
      <dgm:t>
        <a:bodyPr/>
        <a:lstStyle/>
        <a:p>
          <a:pPr algn="just"/>
          <a:r>
            <a:rPr lang="en-IN" sz="2400" dirty="0">
              <a:latin typeface="Aharoni" panose="02010803020104030203" pitchFamily="2" charset="-79"/>
              <a:cs typeface="Aharoni" panose="02010803020104030203" pitchFamily="2" charset="-79"/>
            </a:rPr>
            <a:t>“a </a:t>
          </a:r>
          <a:r>
            <a:rPr lang="en-US" sz="2400" dirty="0">
              <a:latin typeface="Aharoni" panose="02010803020104030203" pitchFamily="2" charset="-79"/>
              <a:cs typeface="Aharoni" panose="02010803020104030203" pitchFamily="2" charset="-79"/>
            </a:rPr>
            <a:t>body of thought that seeks to evaluate, explain and predict political phenomena. As a sub-field of Political Science, it is concerned with political ideas, values and concepts, and the explanation of prediction of political behavior. In its broad sense, it has two main branches: one is political philosophy or normative theory, with its value, analytic, historical and speculative concerns. The other is empirical theory, with its efforts to explain, predict, guide, research and organize knowledge through the formulation of abstract models, and scientifically testable propositions.”</a:t>
          </a:r>
          <a:endParaRPr lang="en-IN" sz="2400" dirty="0"/>
        </a:p>
      </dgm:t>
    </dgm:pt>
    <dgm:pt modelId="{FF287D11-D68B-42E7-80ED-D80EC316E86F}" type="sibTrans" cxnId="{D743408E-7F41-4C60-9ED7-9BC257616651}">
      <dgm:prSet/>
      <dgm:spPr/>
      <dgm:t>
        <a:bodyPr/>
        <a:lstStyle/>
        <a:p>
          <a:endParaRPr lang="en-IN"/>
        </a:p>
      </dgm:t>
    </dgm:pt>
    <dgm:pt modelId="{6E963196-DE9F-4C76-A53E-B9122407AE38}" type="parTrans" cxnId="{D743408E-7F41-4C60-9ED7-9BC257616651}">
      <dgm:prSet/>
      <dgm:spPr/>
      <dgm:t>
        <a:bodyPr/>
        <a:lstStyle/>
        <a:p>
          <a:endParaRPr lang="en-IN"/>
        </a:p>
      </dgm:t>
    </dgm:pt>
    <dgm:pt modelId="{4E359C6C-C6B4-424A-87F2-CAC6709A5236}" type="pres">
      <dgm:prSet presAssocID="{B1B062E1-CF4C-473B-9AE0-537D6176E3AA}" presName="Name0" presStyleCnt="0">
        <dgm:presLayoutVars>
          <dgm:dir/>
          <dgm:animLvl val="lvl"/>
          <dgm:resizeHandles val="exact"/>
        </dgm:presLayoutVars>
      </dgm:prSet>
      <dgm:spPr/>
    </dgm:pt>
    <dgm:pt modelId="{9834E25D-5DE0-4295-92E3-9CC84F44E76B}" type="pres">
      <dgm:prSet presAssocID="{5E03D1B0-2032-4077-8BEC-F8B223313F43}" presName="linNode" presStyleCnt="0"/>
      <dgm:spPr/>
    </dgm:pt>
    <dgm:pt modelId="{8A105E50-C57F-418E-B216-EC3671EAB0C0}" type="pres">
      <dgm:prSet presAssocID="{5E03D1B0-2032-4077-8BEC-F8B223313F43}" presName="parentText" presStyleLbl="node1" presStyleIdx="0" presStyleCnt="1" custScaleY="290316">
        <dgm:presLayoutVars>
          <dgm:chMax val="1"/>
          <dgm:bulletEnabled val="1"/>
        </dgm:presLayoutVars>
      </dgm:prSet>
      <dgm:spPr/>
    </dgm:pt>
    <dgm:pt modelId="{CF01D24B-DB11-4D2E-8D0E-C611C2BAF3E8}" type="pres">
      <dgm:prSet presAssocID="{5E03D1B0-2032-4077-8BEC-F8B223313F43}" presName="descendantText" presStyleLbl="alignAccFollowNode1" presStyleIdx="0" presStyleCnt="1" custScaleY="548099" custLinFactNeighborX="-550" custLinFactNeighborY="-40">
        <dgm:presLayoutVars>
          <dgm:bulletEnabled val="1"/>
        </dgm:presLayoutVars>
      </dgm:prSet>
      <dgm:spPr/>
    </dgm:pt>
  </dgm:ptLst>
  <dgm:cxnLst>
    <dgm:cxn modelId="{1E31BA27-46EF-4743-B1C6-744896CA5377}" type="presOf" srcId="{6F6CA774-DE82-4B1A-8BCC-56A298F5469C}" destId="{CF01D24B-DB11-4D2E-8D0E-C611C2BAF3E8}" srcOrd="0" destOrd="0" presId="urn:microsoft.com/office/officeart/2005/8/layout/vList5"/>
    <dgm:cxn modelId="{AF45DE37-709C-4A0E-ADF3-509D7C8710EF}" srcId="{B1B062E1-CF4C-473B-9AE0-537D6176E3AA}" destId="{5E03D1B0-2032-4077-8BEC-F8B223313F43}" srcOrd="0" destOrd="0" parTransId="{1A677654-F01F-4C23-9352-8C735A8D4F3C}" sibTransId="{0A95A421-FD8B-40DF-8D17-0D7D62341A1D}"/>
    <dgm:cxn modelId="{E820D64D-6E46-402E-A2D3-E11ABDAC54D2}" type="presOf" srcId="{5E03D1B0-2032-4077-8BEC-F8B223313F43}" destId="{8A105E50-C57F-418E-B216-EC3671EAB0C0}" srcOrd="0" destOrd="0" presId="urn:microsoft.com/office/officeart/2005/8/layout/vList5"/>
    <dgm:cxn modelId="{D743408E-7F41-4C60-9ED7-9BC257616651}" srcId="{5E03D1B0-2032-4077-8BEC-F8B223313F43}" destId="{6F6CA774-DE82-4B1A-8BCC-56A298F5469C}" srcOrd="0" destOrd="0" parTransId="{6E963196-DE9F-4C76-A53E-B9122407AE38}" sibTransId="{FF287D11-D68B-42E7-80ED-D80EC316E86F}"/>
    <dgm:cxn modelId="{7CA76799-A20E-47CA-8393-6F2668C7A110}" type="presOf" srcId="{B1B062E1-CF4C-473B-9AE0-537D6176E3AA}" destId="{4E359C6C-C6B4-424A-87F2-CAC6709A5236}" srcOrd="0" destOrd="0" presId="urn:microsoft.com/office/officeart/2005/8/layout/vList5"/>
    <dgm:cxn modelId="{2875090E-AE48-4774-AF5F-26B25584112A}" type="presParOf" srcId="{4E359C6C-C6B4-424A-87F2-CAC6709A5236}" destId="{9834E25D-5DE0-4295-92E3-9CC84F44E76B}" srcOrd="0" destOrd="0" presId="urn:microsoft.com/office/officeart/2005/8/layout/vList5"/>
    <dgm:cxn modelId="{7CEA2DF9-AD18-4F8A-946F-5829D856E6CE}" type="presParOf" srcId="{9834E25D-5DE0-4295-92E3-9CC84F44E76B}" destId="{8A105E50-C57F-418E-B216-EC3671EAB0C0}" srcOrd="0" destOrd="0" presId="urn:microsoft.com/office/officeart/2005/8/layout/vList5"/>
    <dgm:cxn modelId="{338F8597-0382-4FA0-AC38-D295DDCFEC9B}" type="presParOf" srcId="{9834E25D-5DE0-4295-92E3-9CC84F44E76B}" destId="{CF01D24B-DB11-4D2E-8D0E-C611C2BAF3E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08ADCD-60F3-4C8E-B4BD-701528D81D0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B445A207-FE7A-4672-9624-5128CED8B9E5}">
      <dgm:prSet custT="1"/>
      <dgm:spPr/>
      <dgm:t>
        <a:bodyPr/>
        <a:lstStyle/>
        <a:p>
          <a:pPr algn="just"/>
          <a:r>
            <a:rPr lang="en-US" sz="2800" dirty="0" err="1">
              <a:latin typeface="Vrinda" panose="020B0502040204020203" pitchFamily="34" charset="0"/>
              <a:cs typeface="Vrinda" panose="020B0502040204020203" pitchFamily="34" charset="0"/>
            </a:rPr>
            <a:t>রাজনৈতিক</a:t>
          </a:r>
          <a:r>
            <a:rPr lang="en-US" sz="2800" dirty="0">
              <a:latin typeface="Vrinda" panose="020B0502040204020203" pitchFamily="34" charset="0"/>
              <a:cs typeface="Vrinda" panose="020B0502040204020203" pitchFamily="34" charset="0"/>
            </a:rPr>
            <a:t>  </a:t>
          </a:r>
          <a:r>
            <a:rPr lang="en-US" sz="2800" dirty="0" err="1">
              <a:latin typeface="Vrinda" panose="020B0502040204020203" pitchFamily="34" charset="0"/>
              <a:cs typeface="Vrinda" panose="020B0502040204020203" pitchFamily="34" charset="0"/>
            </a:rPr>
            <a:t>তত্ত্ব</a:t>
          </a:r>
          <a:r>
            <a:rPr lang="en-US" sz="2800" dirty="0">
              <a:latin typeface="Vrinda" panose="020B0502040204020203" pitchFamily="34" charset="0"/>
              <a:cs typeface="Vrinda" panose="020B0502040204020203" pitchFamily="34" charset="0"/>
            </a:rPr>
            <a:t> </a:t>
          </a:r>
          <a:r>
            <a:rPr lang="en-US" sz="2800" dirty="0" err="1">
              <a:latin typeface="Vrinda" panose="020B0502040204020203" pitchFamily="34" charset="0"/>
              <a:cs typeface="Vrinda" panose="020B0502040204020203" pitchFamily="34" charset="0"/>
            </a:rPr>
            <a:t>হল</a:t>
          </a:r>
          <a:r>
            <a:rPr lang="en-US" sz="2800" dirty="0">
              <a:latin typeface="Vrinda" panose="020B0502040204020203" pitchFamily="34" charset="0"/>
              <a:cs typeface="Vrinda" panose="020B0502040204020203" pitchFamily="34" charset="0"/>
            </a:rPr>
            <a:t> - </a:t>
          </a:r>
          <a:r>
            <a:rPr lang="as-IN" sz="2800" dirty="0">
              <a:latin typeface="Vrinda" panose="020B0502040204020203" pitchFamily="34" charset="0"/>
              <a:cs typeface="Vrinda" panose="020B0502040204020203" pitchFamily="34" charset="0"/>
            </a:rPr>
            <a:t>একটি চিন্তাধারা যা রাজনৈতিক ঘটনাকে মূল্যায়ন, ব্যাখ্যা এবং ভবিষ্যদ্বাণী করতে চায়। রাষ্ট্রবিজ্ঞানের একটি উপ-ক্ষেত্র হিসাবে, এটি রাজনৈতিক ধারণা, মূল্যবোধ এবং ধারণা এবং রাজনৈতিক আচরণের পূর্বাভাসের ব্যাখ্যার সাথে সম্পর্কিত। এর বিস্তৃত অর্থে, এর দুটি প্রধান শাখা রয়েছে: একটি হল রাজনৈতিক দর্শন বা</a:t>
          </a:r>
          <a:r>
            <a:rPr lang="en-US" sz="2800" dirty="0">
              <a:latin typeface="Vrinda" panose="020B0502040204020203" pitchFamily="34" charset="0"/>
              <a:cs typeface="Vrinda" panose="020B0502040204020203" pitchFamily="34" charset="0"/>
            </a:rPr>
            <a:t> </a:t>
          </a:r>
          <a:r>
            <a:rPr lang="en-US" sz="2800" dirty="0" err="1">
              <a:latin typeface="Vrinda" panose="020B0502040204020203" pitchFamily="34" charset="0"/>
              <a:cs typeface="Vrinda" panose="020B0502040204020203" pitchFamily="34" charset="0"/>
            </a:rPr>
            <a:t>নীতিমানবাচক</a:t>
          </a:r>
          <a:r>
            <a:rPr lang="as-IN" sz="2800" dirty="0">
              <a:latin typeface="Vrinda" panose="020B0502040204020203" pitchFamily="34" charset="0"/>
              <a:cs typeface="Vrinda" panose="020B0502040204020203" pitchFamily="34" charset="0"/>
            </a:rPr>
            <a:t> তত্ত্ব, যার </a:t>
          </a:r>
          <a:r>
            <a:rPr lang="en-US" sz="2800" dirty="0" err="1">
              <a:latin typeface="Vrinda" panose="020B0502040204020203" pitchFamily="34" charset="0"/>
              <a:cs typeface="Vrinda" panose="020B0502040204020203" pitchFamily="34" charset="0"/>
            </a:rPr>
            <a:t>মধ্যে</a:t>
          </a:r>
          <a:r>
            <a:rPr lang="en-US" sz="2800" dirty="0">
              <a:latin typeface="Vrinda" panose="020B0502040204020203" pitchFamily="34" charset="0"/>
              <a:cs typeface="Vrinda" panose="020B0502040204020203" pitchFamily="34" charset="0"/>
            </a:rPr>
            <a:t> </a:t>
          </a:r>
          <a:r>
            <a:rPr lang="as-IN" sz="2800" dirty="0">
              <a:latin typeface="Vrinda" panose="020B0502040204020203" pitchFamily="34" charset="0"/>
              <a:cs typeface="Vrinda" panose="020B0502040204020203" pitchFamily="34" charset="0"/>
            </a:rPr>
            <a:t>মূল্য, বিশ্লেষণাত্মক, ঐতিহাসিক এবং অনুমানমূলক </a:t>
          </a:r>
          <a:r>
            <a:rPr lang="en-US" sz="2800" dirty="0" err="1">
              <a:latin typeface="Vrinda" panose="020B0502040204020203" pitchFamily="34" charset="0"/>
              <a:cs typeface="Vrinda" panose="020B0502040204020203" pitchFamily="34" charset="0"/>
            </a:rPr>
            <a:t>চিন্তাধারা</a:t>
          </a:r>
          <a:r>
            <a:rPr lang="as-IN" sz="2800" dirty="0">
              <a:latin typeface="Vrinda" panose="020B0502040204020203" pitchFamily="34" charset="0"/>
              <a:cs typeface="Vrinda" panose="020B0502040204020203" pitchFamily="34" charset="0"/>
            </a:rPr>
            <a:t> রয়েছে। অন্যটি হল অভিজ্ঞতামূলক তত্ত্ব, বিমূর্ত মডেল এবং বৈজ্ঞানিকভাবে পরীক্ষাযোগ্য প্রস্তাবনা তৈরির মাধ্যমে ব্যাখ্যা, ভবিষ্যদ্বাণী, </a:t>
          </a:r>
          <a:r>
            <a:rPr lang="en-US" sz="2800" dirty="0" err="1">
              <a:latin typeface="Vrinda" panose="020B0502040204020203" pitchFamily="34" charset="0"/>
              <a:cs typeface="Vrinda" panose="020B0502040204020203" pitchFamily="34" charset="0"/>
            </a:rPr>
            <a:t>নির্দেশনা</a:t>
          </a:r>
          <a:r>
            <a:rPr lang="as-IN" sz="2800" dirty="0">
              <a:latin typeface="Vrinda" panose="020B0502040204020203" pitchFamily="34" charset="0"/>
              <a:cs typeface="Vrinda" panose="020B0502040204020203" pitchFamily="34" charset="0"/>
            </a:rPr>
            <a:t>, গবেষণা এবং জ্ঞানকে সংগঠিত করার প্রচেষ্টা </a:t>
          </a:r>
          <a:r>
            <a:rPr lang="en-US" sz="2800" dirty="0" err="1">
              <a:latin typeface="Vrinda" panose="020B0502040204020203" pitchFamily="34" charset="0"/>
              <a:cs typeface="Vrinda" panose="020B0502040204020203" pitchFamily="34" charset="0"/>
            </a:rPr>
            <a:t>করে</a:t>
          </a:r>
          <a:r>
            <a:rPr lang="as-IN" sz="2800" dirty="0">
              <a:latin typeface="Vrinda" panose="020B0502040204020203" pitchFamily="34" charset="0"/>
              <a:cs typeface="Vrinda" panose="020B0502040204020203" pitchFamily="34" charset="0"/>
            </a:rPr>
            <a:t>।</a:t>
          </a:r>
          <a:endParaRPr lang="en-IN" sz="2800" dirty="0">
            <a:latin typeface="Vrinda" panose="020B0502040204020203" pitchFamily="34" charset="0"/>
            <a:cs typeface="Vrinda" panose="020B0502040204020203" pitchFamily="34" charset="0"/>
          </a:endParaRPr>
        </a:p>
      </dgm:t>
    </dgm:pt>
    <dgm:pt modelId="{514C40D6-0EBF-42EA-9BF4-F4D381F069A3}" type="parTrans" cxnId="{843D4D31-4DAA-415C-8BD0-2C3696B563FE}">
      <dgm:prSet/>
      <dgm:spPr/>
      <dgm:t>
        <a:bodyPr/>
        <a:lstStyle/>
        <a:p>
          <a:endParaRPr lang="en-IN"/>
        </a:p>
      </dgm:t>
    </dgm:pt>
    <dgm:pt modelId="{7C532F55-DF97-4764-AEDE-1E54FD1FC143}" type="sibTrans" cxnId="{843D4D31-4DAA-415C-8BD0-2C3696B563FE}">
      <dgm:prSet/>
      <dgm:spPr/>
      <dgm:t>
        <a:bodyPr/>
        <a:lstStyle/>
        <a:p>
          <a:endParaRPr lang="en-IN"/>
        </a:p>
      </dgm:t>
    </dgm:pt>
    <dgm:pt modelId="{581C391B-0649-435D-9FA8-0CE775BFDA9C}" type="pres">
      <dgm:prSet presAssocID="{9E08ADCD-60F3-4C8E-B4BD-701528D81D00}" presName="Name0" presStyleCnt="0">
        <dgm:presLayoutVars>
          <dgm:dir/>
          <dgm:animLvl val="lvl"/>
          <dgm:resizeHandles val="exact"/>
        </dgm:presLayoutVars>
      </dgm:prSet>
      <dgm:spPr/>
    </dgm:pt>
    <dgm:pt modelId="{4D28D568-39C4-4089-A52C-3548851EC277}" type="pres">
      <dgm:prSet presAssocID="{B445A207-FE7A-4672-9624-5128CED8B9E5}" presName="linNode" presStyleCnt="0"/>
      <dgm:spPr/>
    </dgm:pt>
    <dgm:pt modelId="{CCB8153E-5F5A-414C-B1C0-C9B44B46C077}" type="pres">
      <dgm:prSet presAssocID="{B445A207-FE7A-4672-9624-5128CED8B9E5}" presName="parentText" presStyleLbl="node1" presStyleIdx="0" presStyleCnt="1" custScaleX="277778">
        <dgm:presLayoutVars>
          <dgm:chMax val="1"/>
          <dgm:bulletEnabled val="1"/>
        </dgm:presLayoutVars>
      </dgm:prSet>
      <dgm:spPr/>
    </dgm:pt>
  </dgm:ptLst>
  <dgm:cxnLst>
    <dgm:cxn modelId="{843D4D31-4DAA-415C-8BD0-2C3696B563FE}" srcId="{9E08ADCD-60F3-4C8E-B4BD-701528D81D00}" destId="{B445A207-FE7A-4672-9624-5128CED8B9E5}" srcOrd="0" destOrd="0" parTransId="{514C40D6-0EBF-42EA-9BF4-F4D381F069A3}" sibTransId="{7C532F55-DF97-4764-AEDE-1E54FD1FC143}"/>
    <dgm:cxn modelId="{AB5205AF-37C0-456C-8DFF-8C55A9267775}" type="presOf" srcId="{9E08ADCD-60F3-4C8E-B4BD-701528D81D00}" destId="{581C391B-0649-435D-9FA8-0CE775BFDA9C}" srcOrd="0" destOrd="0" presId="urn:microsoft.com/office/officeart/2005/8/layout/vList5"/>
    <dgm:cxn modelId="{633DA0E8-EF7D-49F2-AF22-E482E521577A}" type="presOf" srcId="{B445A207-FE7A-4672-9624-5128CED8B9E5}" destId="{CCB8153E-5F5A-414C-B1C0-C9B44B46C077}" srcOrd="0" destOrd="0" presId="urn:microsoft.com/office/officeart/2005/8/layout/vList5"/>
    <dgm:cxn modelId="{DAA37B58-FACA-4A06-9AFE-05D26F9CDCDA}" type="presParOf" srcId="{581C391B-0649-435D-9FA8-0CE775BFDA9C}" destId="{4D28D568-39C4-4089-A52C-3548851EC277}" srcOrd="0" destOrd="0" presId="urn:microsoft.com/office/officeart/2005/8/layout/vList5"/>
    <dgm:cxn modelId="{89497C52-0D09-4439-84CA-30AD539163A4}" type="presParOf" srcId="{4D28D568-39C4-4089-A52C-3548851EC277}" destId="{CCB8153E-5F5A-414C-B1C0-C9B44B46C07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61168-456F-451E-BD21-76AF77A4CE7A}">
      <dsp:nvSpPr>
        <dsp:cNvPr id="0" name=""/>
        <dsp:cNvSpPr/>
      </dsp:nvSpPr>
      <dsp:spPr>
        <a:xfrm>
          <a:off x="0" y="0"/>
          <a:ext cx="3992880" cy="3992880"/>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2C2733-6E9D-49C2-BF71-8FB07DAB6757}">
      <dsp:nvSpPr>
        <dsp:cNvPr id="0" name=""/>
        <dsp:cNvSpPr/>
      </dsp:nvSpPr>
      <dsp:spPr>
        <a:xfrm>
          <a:off x="1996440" y="0"/>
          <a:ext cx="8400443" cy="399288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kern="1200" baseline="0"/>
            <a:t>তত্ত্ব শব্দটির ইংরেজি প্রতিশব্দ ‘theory’ শব্দটি গ্রীক শব্দ ‘থিওরিয়া’ (theoria) থেকে এসেছে।</a:t>
          </a:r>
          <a:endParaRPr lang="en-IN" sz="2100" kern="1200"/>
        </a:p>
      </dsp:txBody>
      <dsp:txXfrm>
        <a:off x="1996440" y="0"/>
        <a:ext cx="8400443" cy="1197866"/>
      </dsp:txXfrm>
    </dsp:sp>
    <dsp:sp modelId="{5685DFE5-223E-4ED0-8673-B7465D3901D8}">
      <dsp:nvSpPr>
        <dsp:cNvPr id="0" name=""/>
        <dsp:cNvSpPr/>
      </dsp:nvSpPr>
      <dsp:spPr>
        <a:xfrm>
          <a:off x="698755" y="1197866"/>
          <a:ext cx="2595369" cy="2595369"/>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100C53-5BA3-4FD9-8E95-A83752CF56D2}">
      <dsp:nvSpPr>
        <dsp:cNvPr id="0" name=""/>
        <dsp:cNvSpPr/>
      </dsp:nvSpPr>
      <dsp:spPr>
        <a:xfrm>
          <a:off x="1996440" y="1197866"/>
          <a:ext cx="8400443" cy="2595369"/>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kern="1200" baseline="0"/>
            <a:t>যার আক্ষরিক অর্থ দেখা (Seeing) বা দৃষ্টিপাত (beholding) বা উপলব্ধি taking in)।</a:t>
          </a:r>
          <a:endParaRPr lang="en-IN" sz="2100" kern="1200"/>
        </a:p>
      </dsp:txBody>
      <dsp:txXfrm>
        <a:off x="1996440" y="1197866"/>
        <a:ext cx="8400443" cy="1197862"/>
      </dsp:txXfrm>
    </dsp:sp>
    <dsp:sp modelId="{E971A667-5A3C-4951-A484-0FF3C6403313}">
      <dsp:nvSpPr>
        <dsp:cNvPr id="0" name=""/>
        <dsp:cNvSpPr/>
      </dsp:nvSpPr>
      <dsp:spPr>
        <a:xfrm>
          <a:off x="1397508" y="2395729"/>
          <a:ext cx="1197862" cy="1197862"/>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2B3ED5-43EB-4FE2-B3FB-4B052321575C}">
      <dsp:nvSpPr>
        <dsp:cNvPr id="0" name=""/>
        <dsp:cNvSpPr/>
      </dsp:nvSpPr>
      <dsp:spPr>
        <a:xfrm>
          <a:off x="1996440" y="2395729"/>
          <a:ext cx="8400443" cy="1197862"/>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kern="1200" baseline="0"/>
            <a:t>প্লেটো ও অ্যারিস্টটলের বৌদ্ধিক দৃষ্টিতে ‘থিওরিয়া’ (theoria) কথার অর্থ জ্ঞান (Epistome/ knowledge) বা বিজ্ঞান (Science) বা আত্মদর্শন (inward seeing)  অর্থাৎ ‘মনের চোখ দিয়ে দেখা’ (seeing through the eye of mind)</a:t>
          </a:r>
          <a:endParaRPr lang="en-IN" sz="2100" kern="1200"/>
        </a:p>
      </dsp:txBody>
      <dsp:txXfrm>
        <a:off x="1996440" y="2395729"/>
        <a:ext cx="8400443" cy="1197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E2B55-31B6-496C-87F6-F56DBEB269F2}">
      <dsp:nvSpPr>
        <dsp:cNvPr id="0" name=""/>
        <dsp:cNvSpPr/>
      </dsp:nvSpPr>
      <dsp:spPr>
        <a:xfrm>
          <a:off x="0" y="-265210"/>
          <a:ext cx="4145280" cy="4255751"/>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52BC3C-74F9-4BE1-8CA5-9F84198259C9}">
      <dsp:nvSpPr>
        <dsp:cNvPr id="0" name=""/>
        <dsp:cNvSpPr/>
      </dsp:nvSpPr>
      <dsp:spPr>
        <a:xfrm>
          <a:off x="2072640" y="-209974"/>
          <a:ext cx="8532521" cy="414528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N" sz="2500" kern="1200" baseline="0" dirty="0" err="1"/>
            <a:t>প্লেটোর</a:t>
          </a:r>
          <a:r>
            <a:rPr lang="en-IN" sz="2500" kern="1200" baseline="0" dirty="0"/>
            <a:t> </a:t>
          </a:r>
          <a:r>
            <a:rPr lang="en-IN" sz="2500" kern="1200" baseline="0" dirty="0" err="1"/>
            <a:t>মতে</a:t>
          </a:r>
          <a:r>
            <a:rPr lang="en-IN" sz="2500" kern="1200" baseline="0" dirty="0"/>
            <a:t> </a:t>
          </a:r>
          <a:r>
            <a:rPr lang="en-IN" sz="2500" kern="1200" baseline="0" dirty="0" err="1"/>
            <a:t>রাষ্ট্রতত্ত্ব</a:t>
          </a:r>
          <a:r>
            <a:rPr lang="en-IN" sz="2500" kern="1200" baseline="0" dirty="0"/>
            <a:t> </a:t>
          </a:r>
          <a:r>
            <a:rPr lang="en-IN" sz="2500" kern="1200" baseline="0" dirty="0" err="1"/>
            <a:t>হল</a:t>
          </a:r>
          <a:r>
            <a:rPr lang="en-IN" sz="2500" kern="1200" baseline="0" dirty="0"/>
            <a:t> </a:t>
          </a:r>
          <a:r>
            <a:rPr lang="en-IN" sz="2500" kern="1200" baseline="0" dirty="0" err="1"/>
            <a:t>রাজনীতি</a:t>
          </a:r>
          <a:r>
            <a:rPr lang="en-IN" sz="2500" kern="1200" baseline="0" dirty="0"/>
            <a:t> </a:t>
          </a:r>
          <a:r>
            <a:rPr lang="en-IN" sz="2500" kern="1200" baseline="0" dirty="0" err="1"/>
            <a:t>সংক্রান্ত</a:t>
          </a:r>
          <a:r>
            <a:rPr lang="en-IN" sz="2500" kern="1200" baseline="0" dirty="0"/>
            <a:t> </a:t>
          </a:r>
          <a:r>
            <a:rPr lang="en-IN" sz="2500" kern="1200" baseline="0" dirty="0" err="1"/>
            <a:t>জ্ঞান</a:t>
          </a:r>
          <a:r>
            <a:rPr lang="en-IN" sz="2500" kern="1200" baseline="0" dirty="0"/>
            <a:t>।</a:t>
          </a:r>
          <a:endParaRPr lang="en-IN" sz="2500" kern="1200" dirty="0"/>
        </a:p>
      </dsp:txBody>
      <dsp:txXfrm>
        <a:off x="2072640" y="-209974"/>
        <a:ext cx="8532521" cy="1969008"/>
      </dsp:txXfrm>
    </dsp:sp>
    <dsp:sp modelId="{D3188895-462F-4659-83A8-4D465B2D29DD}">
      <dsp:nvSpPr>
        <dsp:cNvPr id="0" name=""/>
        <dsp:cNvSpPr/>
      </dsp:nvSpPr>
      <dsp:spPr>
        <a:xfrm>
          <a:off x="1088136" y="1258698"/>
          <a:ext cx="1777403" cy="2778073"/>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FFA66B-8827-4522-9B22-B683217C20FF}">
      <dsp:nvSpPr>
        <dsp:cNvPr id="0" name=""/>
        <dsp:cNvSpPr/>
      </dsp:nvSpPr>
      <dsp:spPr>
        <a:xfrm>
          <a:off x="2072640" y="1076585"/>
          <a:ext cx="8532521" cy="3333904"/>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N" sz="2500" kern="1200" baseline="0" dirty="0" err="1"/>
            <a:t>আর্নল্ড</a:t>
          </a:r>
          <a:r>
            <a:rPr lang="en-IN" sz="2500" kern="1200" baseline="0" dirty="0"/>
            <a:t> </a:t>
          </a:r>
          <a:r>
            <a:rPr lang="en-IN" sz="2500" kern="1200" baseline="0" dirty="0" err="1"/>
            <a:t>ব্রেখট</a:t>
          </a:r>
          <a:r>
            <a:rPr lang="en-IN" sz="2500" kern="1200" baseline="0" dirty="0"/>
            <a:t> </a:t>
          </a:r>
          <a:r>
            <a:rPr lang="en-IN" sz="2500" kern="1200" baseline="0" dirty="0" err="1"/>
            <a:t>এর</a:t>
          </a:r>
          <a:r>
            <a:rPr lang="en-IN" sz="2500" kern="1200" baseline="0" dirty="0"/>
            <a:t> </a:t>
          </a:r>
          <a:r>
            <a:rPr lang="en-IN" sz="2500" kern="1200" baseline="0" dirty="0" err="1"/>
            <a:t>মতে</a:t>
          </a:r>
          <a:r>
            <a:rPr lang="en-IN" sz="2500" kern="1200" baseline="0" dirty="0"/>
            <a:t>-</a:t>
          </a:r>
        </a:p>
        <a:p>
          <a:pPr marL="0" lvl="0" indent="0" algn="ctr" defTabSz="1111250">
            <a:lnSpc>
              <a:spcPct val="90000"/>
            </a:lnSpc>
            <a:spcBef>
              <a:spcPct val="0"/>
            </a:spcBef>
            <a:spcAft>
              <a:spcPct val="35000"/>
            </a:spcAft>
            <a:buNone/>
          </a:pPr>
          <a:r>
            <a:rPr lang="en-IN" sz="2500" kern="1200" baseline="0" dirty="0" err="1"/>
            <a:t>তত্ত্ব</a:t>
          </a:r>
          <a:r>
            <a:rPr lang="en-IN" sz="2500" kern="1200" baseline="0" dirty="0"/>
            <a:t> </a:t>
          </a:r>
          <a:r>
            <a:rPr lang="en-IN" sz="2500" kern="1200" baseline="0" dirty="0" err="1"/>
            <a:t>হল</a:t>
          </a:r>
          <a:r>
            <a:rPr lang="en-IN" sz="2500" kern="1200" baseline="0" dirty="0"/>
            <a:t> </a:t>
          </a:r>
          <a:r>
            <a:rPr lang="en-IN" sz="2500" kern="1200" baseline="0" dirty="0" err="1"/>
            <a:t>এক</a:t>
          </a:r>
          <a:r>
            <a:rPr lang="en-IN" sz="2500" kern="1200" baseline="0" dirty="0"/>
            <a:t> </a:t>
          </a:r>
          <a:r>
            <a:rPr lang="en-IN" sz="2500" kern="1200" baseline="0" dirty="0" err="1"/>
            <a:t>বা</a:t>
          </a:r>
          <a:r>
            <a:rPr lang="en-IN" sz="2500" kern="1200" baseline="0" dirty="0"/>
            <a:t> </a:t>
          </a:r>
          <a:r>
            <a:rPr lang="en-IN" sz="2500" kern="1200" baseline="0" dirty="0" err="1"/>
            <a:t>একাধিক</a:t>
          </a:r>
          <a:r>
            <a:rPr lang="en-IN" sz="2500" kern="1200" baseline="0" dirty="0"/>
            <a:t> </a:t>
          </a:r>
          <a:r>
            <a:rPr lang="en-IN" sz="2500" kern="1200" baseline="0" dirty="0" err="1"/>
            <a:t>প্রস্তাব</a:t>
          </a:r>
          <a:r>
            <a:rPr lang="en-IN" sz="2500" kern="1200" baseline="0" dirty="0"/>
            <a:t> </a:t>
          </a:r>
          <a:r>
            <a:rPr lang="en-IN" sz="2500" kern="1200" baseline="0" dirty="0" err="1"/>
            <a:t>এর</a:t>
          </a:r>
          <a:r>
            <a:rPr lang="en-IN" sz="2500" kern="1200" baseline="0" dirty="0"/>
            <a:t> </a:t>
          </a:r>
          <a:r>
            <a:rPr lang="en-IN" sz="2500" kern="1200" baseline="0" dirty="0" err="1"/>
            <a:t>সমষ্টি</a:t>
          </a:r>
          <a:r>
            <a:rPr lang="en-IN" sz="2500" kern="1200" baseline="0" dirty="0"/>
            <a:t> , </a:t>
          </a:r>
          <a:r>
            <a:rPr lang="en-IN" sz="2500" kern="1200" baseline="0" dirty="0" err="1"/>
            <a:t>যা</a:t>
          </a:r>
          <a:r>
            <a:rPr lang="en-IN" sz="2500" kern="1200" baseline="0" dirty="0"/>
            <a:t> </a:t>
          </a:r>
          <a:r>
            <a:rPr lang="en-IN" sz="2500" kern="1200" baseline="0" dirty="0" err="1"/>
            <a:t>তথ্য</a:t>
          </a:r>
          <a:r>
            <a:rPr lang="en-IN" sz="2500" kern="1200" baseline="0" dirty="0"/>
            <a:t> </a:t>
          </a:r>
          <a:r>
            <a:rPr lang="en-IN" sz="2500" kern="1200" baseline="0" dirty="0" err="1"/>
            <a:t>কিংবা</a:t>
          </a:r>
          <a:r>
            <a:rPr lang="en-IN" sz="2500" kern="1200" baseline="0" dirty="0"/>
            <a:t> </a:t>
          </a:r>
          <a:r>
            <a:rPr lang="en-IN" sz="2500" kern="1200" baseline="0" dirty="0" err="1"/>
            <a:t>প্রত্যক্ষভাবে</a:t>
          </a:r>
          <a:r>
            <a:rPr lang="en-IN" sz="2500" kern="1200" baseline="0" dirty="0"/>
            <a:t> অ-</a:t>
          </a:r>
          <a:r>
            <a:rPr lang="en-IN" sz="2500" kern="1200" baseline="0" dirty="0" err="1"/>
            <a:t>পর্যবেক্ষণযোগ্য</a:t>
          </a:r>
          <a:r>
            <a:rPr lang="en-IN" sz="2500" kern="1200" baseline="0" dirty="0"/>
            <a:t> </a:t>
          </a:r>
          <a:r>
            <a:rPr lang="en-IN" sz="2500" kern="1200" baseline="0" dirty="0" err="1"/>
            <a:t>পারস্পারিক</a:t>
          </a:r>
          <a:r>
            <a:rPr lang="en-IN" sz="2500" kern="1200" baseline="0" dirty="0"/>
            <a:t> </a:t>
          </a:r>
          <a:r>
            <a:rPr lang="en-IN" sz="2500" kern="1200" baseline="0" dirty="0" err="1"/>
            <a:t>সম্পর্ক</a:t>
          </a:r>
          <a:r>
            <a:rPr lang="en-US" sz="2500" kern="1200" baseline="0" dirty="0"/>
            <a:t>.</a:t>
          </a:r>
          <a:r>
            <a:rPr lang="en-IN" sz="2500" kern="1200" baseline="0" dirty="0"/>
            <a:t> </a:t>
          </a:r>
          <a:r>
            <a:rPr lang="en-IN" sz="2500" kern="1200" baseline="0" dirty="0" err="1"/>
            <a:t>অথবা</a:t>
          </a:r>
          <a:r>
            <a:rPr lang="en-IN" sz="2500" kern="1200" baseline="0" dirty="0"/>
            <a:t> </a:t>
          </a:r>
          <a:r>
            <a:rPr lang="en-IN" sz="2500" kern="1200" baseline="0" dirty="0" err="1"/>
            <a:t>সুস্পষ্টভাবে</a:t>
          </a:r>
          <a:r>
            <a:rPr lang="en-IN" sz="2500" kern="1200" baseline="0" dirty="0"/>
            <a:t> </a:t>
          </a:r>
          <a:r>
            <a:rPr lang="en-IN" sz="2500" kern="1200" baseline="0" dirty="0" err="1"/>
            <a:t>প্রকাশিত</a:t>
          </a:r>
          <a:r>
            <a:rPr lang="en-IN" sz="2500" kern="1200" baseline="0" dirty="0"/>
            <a:t> </a:t>
          </a:r>
          <a:r>
            <a:rPr lang="en-IN" sz="2500" kern="1200" baseline="0" dirty="0" err="1"/>
            <a:t>নয়</a:t>
          </a:r>
          <a:r>
            <a:rPr lang="en-IN" sz="2500" kern="1200" baseline="0" dirty="0"/>
            <a:t>, </a:t>
          </a:r>
          <a:r>
            <a:rPr lang="en-IN" sz="2500" kern="1200" baseline="0" dirty="0" err="1"/>
            <a:t>এমন</a:t>
          </a:r>
          <a:r>
            <a:rPr lang="en-IN" sz="2500" kern="1200" baseline="0" dirty="0"/>
            <a:t> </a:t>
          </a:r>
          <a:r>
            <a:rPr lang="en-IN" sz="2500" kern="1200" baseline="0" dirty="0" err="1"/>
            <a:t>সব</a:t>
          </a:r>
          <a:r>
            <a:rPr lang="en-IN" sz="2500" kern="1200" baseline="0" dirty="0"/>
            <a:t> </a:t>
          </a:r>
          <a:r>
            <a:rPr lang="en-IN" sz="2500" kern="1200" baseline="0" dirty="0" err="1"/>
            <a:t>বিষয়</a:t>
          </a:r>
          <a:r>
            <a:rPr lang="en-IN" sz="2500" kern="1200" baseline="0" dirty="0"/>
            <a:t> </a:t>
          </a:r>
          <a:r>
            <a:rPr lang="en-IN" sz="2500" kern="1200" baseline="0" dirty="0" err="1"/>
            <a:t>কে</a:t>
          </a:r>
          <a:r>
            <a:rPr lang="en-IN" sz="2500" kern="1200" baseline="0" dirty="0"/>
            <a:t> </a:t>
          </a:r>
          <a:r>
            <a:rPr lang="en-IN" sz="2500" kern="1200" baseline="0" dirty="0" err="1"/>
            <a:t>ব্যাখ্যা</a:t>
          </a:r>
          <a:r>
            <a:rPr lang="en-IN" sz="2500" kern="1200" baseline="0" dirty="0"/>
            <a:t> </a:t>
          </a:r>
          <a:r>
            <a:rPr lang="en-IN" sz="2500" kern="1200" baseline="0" dirty="0" err="1"/>
            <a:t>করে</a:t>
          </a:r>
          <a:r>
            <a:rPr lang="en-IN" sz="2500" kern="1200" baseline="0" dirty="0"/>
            <a:t>। (</a:t>
          </a:r>
          <a:r>
            <a:rPr lang="en-US" sz="2500" kern="1200" baseline="0" dirty="0"/>
            <a:t>Theory means a proposition or a set of propositions designed to explain something with reference to data or inter-relations not directly observed or not otherwise manifest.)</a:t>
          </a:r>
          <a:endParaRPr lang="en-IN" sz="2500" kern="1200" dirty="0"/>
        </a:p>
      </dsp:txBody>
      <dsp:txXfrm>
        <a:off x="2072640" y="1076585"/>
        <a:ext cx="8532521" cy="33339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569F0-4B03-4A9A-9766-9280C367BFE5}">
      <dsp:nvSpPr>
        <dsp:cNvPr id="0" name=""/>
        <dsp:cNvSpPr/>
      </dsp:nvSpPr>
      <dsp:spPr>
        <a:xfrm rot="5400000">
          <a:off x="6329425" y="-2409037"/>
          <a:ext cx="1460182" cy="6644251"/>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“It is anything about politics or relevant to politics”. </a:t>
          </a:r>
          <a:endParaRPr lang="en-IN" sz="2200" kern="1200" dirty="0"/>
        </a:p>
        <a:p>
          <a:pPr marL="228600" lvl="1" indent="-228600" algn="l" defTabSz="977900">
            <a:lnSpc>
              <a:spcPct val="90000"/>
            </a:lnSpc>
            <a:spcBef>
              <a:spcPct val="0"/>
            </a:spcBef>
            <a:spcAft>
              <a:spcPct val="15000"/>
            </a:spcAft>
            <a:buChar char="•"/>
          </a:pPr>
          <a:r>
            <a:rPr lang="en-US" sz="2200" kern="1200" dirty="0" err="1"/>
            <a:t>যা</a:t>
          </a:r>
          <a:r>
            <a:rPr lang="en-US" sz="2200" kern="1200" dirty="0"/>
            <a:t> </a:t>
          </a:r>
          <a:r>
            <a:rPr lang="en-US" sz="2200" kern="1200" dirty="0" err="1"/>
            <a:t>কিছু</a:t>
          </a:r>
          <a:r>
            <a:rPr lang="en-US" sz="2200" kern="1200" dirty="0"/>
            <a:t> </a:t>
          </a:r>
          <a:r>
            <a:rPr lang="en-US" sz="2200" kern="1200" dirty="0" err="1"/>
            <a:t>রাজনীতি</a:t>
          </a:r>
          <a:r>
            <a:rPr lang="en-US" sz="2200" kern="1200" dirty="0"/>
            <a:t> </a:t>
          </a:r>
          <a:r>
            <a:rPr lang="en-US" sz="2200" kern="1200" dirty="0" err="1"/>
            <a:t>বা</a:t>
          </a:r>
          <a:r>
            <a:rPr lang="en-US" sz="2200" kern="1200" dirty="0"/>
            <a:t> </a:t>
          </a:r>
          <a:r>
            <a:rPr lang="en-US" sz="2200" kern="1200" dirty="0" err="1"/>
            <a:t>রাজনীতির</a:t>
          </a:r>
          <a:r>
            <a:rPr lang="en-US" sz="2200" kern="1200" dirty="0"/>
            <a:t> </a:t>
          </a:r>
          <a:r>
            <a:rPr lang="en-US" sz="2200" kern="1200" dirty="0" err="1"/>
            <a:t>সাথে</a:t>
          </a:r>
          <a:r>
            <a:rPr lang="en-US" sz="2200" kern="1200" dirty="0"/>
            <a:t> </a:t>
          </a:r>
          <a:r>
            <a:rPr lang="en-US" sz="2200" kern="1200" dirty="0" err="1"/>
            <a:t>সম্পর্কিত</a:t>
          </a:r>
          <a:r>
            <a:rPr lang="en-US" sz="2200" kern="1200" dirty="0"/>
            <a:t>  </a:t>
          </a:r>
          <a:r>
            <a:rPr lang="en-US" sz="2200" kern="1200" dirty="0" err="1"/>
            <a:t>বিষয়ের</a:t>
          </a:r>
          <a:r>
            <a:rPr lang="en-US" sz="2200" kern="1200" dirty="0"/>
            <a:t> </a:t>
          </a:r>
          <a:r>
            <a:rPr lang="en-US" sz="2200" kern="1200" dirty="0" err="1"/>
            <a:t>আলোচনা</a:t>
          </a:r>
          <a:r>
            <a:rPr lang="en-US" sz="2200" kern="1200" dirty="0"/>
            <a:t> </a:t>
          </a:r>
          <a:r>
            <a:rPr lang="en-US" sz="2200" kern="1200" dirty="0" err="1"/>
            <a:t>তাই</a:t>
          </a:r>
          <a:r>
            <a:rPr lang="en-US" sz="2200" kern="1200" dirty="0"/>
            <a:t> </a:t>
          </a:r>
          <a:r>
            <a:rPr lang="en-US" sz="2200" kern="1200" dirty="0" err="1"/>
            <a:t>রাজনৈতিক</a:t>
          </a:r>
          <a:r>
            <a:rPr lang="en-US" sz="2200" kern="1200" dirty="0"/>
            <a:t>  </a:t>
          </a:r>
          <a:r>
            <a:rPr lang="en-US" sz="2200" kern="1200" dirty="0" err="1"/>
            <a:t>তত্ত্ব</a:t>
          </a:r>
          <a:endParaRPr lang="en-IN" sz="2200" kern="1200" dirty="0"/>
        </a:p>
      </dsp:txBody>
      <dsp:txXfrm rot="-5400000">
        <a:off x="3737391" y="254277"/>
        <a:ext cx="6572971" cy="1317622"/>
      </dsp:txXfrm>
    </dsp:sp>
    <dsp:sp modelId="{5186B730-B461-4761-974F-4CE432ED3EFB}">
      <dsp:nvSpPr>
        <dsp:cNvPr id="0" name=""/>
        <dsp:cNvSpPr/>
      </dsp:nvSpPr>
      <dsp:spPr>
        <a:xfrm>
          <a:off x="0" y="474"/>
          <a:ext cx="3737391" cy="182522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kern="1200" dirty="0"/>
            <a:t>George Sabine </a:t>
          </a:r>
          <a:endParaRPr lang="en-IN" sz="5100" kern="1200" dirty="0"/>
        </a:p>
      </dsp:txBody>
      <dsp:txXfrm>
        <a:off x="89100" y="89574"/>
        <a:ext cx="3559191" cy="1647028"/>
      </dsp:txXfrm>
    </dsp:sp>
    <dsp:sp modelId="{5739BD71-CCBB-4A53-A5D5-3FFDA631D226}">
      <dsp:nvSpPr>
        <dsp:cNvPr id="0" name=""/>
        <dsp:cNvSpPr/>
      </dsp:nvSpPr>
      <dsp:spPr>
        <a:xfrm rot="5400000">
          <a:off x="5166541" y="484163"/>
          <a:ext cx="3772162" cy="6637762"/>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latin typeface="Aharoni" panose="02010803020104030203" pitchFamily="2" charset="-79"/>
              <a:cs typeface="Aharoni" panose="02010803020104030203" pitchFamily="2" charset="-79"/>
            </a:rPr>
            <a:t>“a network of concepts and generalizations about political life involving ideas, assumptions and statements about the nature, purpose and key features of government, state and society and about the political capabilities of human beings”. </a:t>
          </a:r>
          <a:r>
            <a:rPr lang="en-US" sz="2200" kern="1200" dirty="0" err="1">
              <a:latin typeface="Aharoni" panose="02010803020104030203" pitchFamily="2" charset="-79"/>
              <a:cs typeface="Aharoni" panose="02010803020104030203" pitchFamily="2" charset="-79"/>
            </a:rPr>
            <a:t>সরকার</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রাষ্ট্র</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সমাজের</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প্রকৃতি</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উদ্দেশ্য</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এবং</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মূল</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বৈশিষ্ট্য</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সম্পর্কিত</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ধারণা</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অনুমান</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এবং</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কথা</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এবং</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মানুষের</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সাথে</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রাজনৈতিক</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সামঞ্জস্যপূর্ণ</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রাজনৈতিক</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জীবনের</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সাথে</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জড়িত</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ধারণা</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এবং</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সাধারনীকরনের</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একটি</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জাল</a:t>
          </a:r>
          <a:r>
            <a:rPr lang="en-US" sz="2200" kern="1200" dirty="0">
              <a:latin typeface="Aharoni" panose="02010803020104030203" pitchFamily="2" charset="-79"/>
              <a:cs typeface="Aharoni" panose="02010803020104030203" pitchFamily="2" charset="-79"/>
            </a:rPr>
            <a:t> </a:t>
          </a:r>
          <a:r>
            <a:rPr lang="en-US" sz="2200" kern="1200" dirty="0" err="1">
              <a:latin typeface="Aharoni" panose="02010803020104030203" pitchFamily="2" charset="-79"/>
              <a:cs typeface="Aharoni" panose="02010803020104030203" pitchFamily="2" charset="-79"/>
            </a:rPr>
            <a:t>হল</a:t>
          </a:r>
          <a:r>
            <a:rPr lang="en-US" sz="2200" kern="1200" dirty="0">
              <a:latin typeface="Aharoni" panose="02010803020104030203" pitchFamily="2" charset="-79"/>
              <a:cs typeface="Aharoni" panose="02010803020104030203" pitchFamily="2" charset="-79"/>
            </a:rPr>
            <a:t> </a:t>
          </a:r>
          <a:r>
            <a:rPr lang="en-US" sz="2200" kern="1200" dirty="0" err="1"/>
            <a:t>রাজনৈতিক</a:t>
          </a:r>
          <a:r>
            <a:rPr lang="en-US" sz="2200" kern="1200" dirty="0"/>
            <a:t>  </a:t>
          </a:r>
          <a:r>
            <a:rPr lang="en-US" sz="2200" kern="1200" dirty="0" err="1"/>
            <a:t>তত্ত্ব</a:t>
          </a:r>
          <a:r>
            <a:rPr lang="en-US" sz="2200" kern="1200" dirty="0"/>
            <a:t>।</a:t>
          </a:r>
          <a:endParaRPr lang="en-IN" sz="2200" kern="1200" dirty="0">
            <a:latin typeface="Aharoni" panose="02010803020104030203" pitchFamily="2" charset="-79"/>
            <a:cs typeface="Aharoni" panose="02010803020104030203" pitchFamily="2" charset="-79"/>
          </a:endParaRPr>
        </a:p>
      </dsp:txBody>
      <dsp:txXfrm rot="-5400000">
        <a:off x="3733741" y="2101105"/>
        <a:ext cx="6453620" cy="3403878"/>
      </dsp:txXfrm>
    </dsp:sp>
    <dsp:sp modelId="{D66DE797-4ECF-40A8-BF85-37F4AA2A9413}">
      <dsp:nvSpPr>
        <dsp:cNvPr id="0" name=""/>
        <dsp:cNvSpPr/>
      </dsp:nvSpPr>
      <dsp:spPr>
        <a:xfrm>
          <a:off x="0" y="2890430"/>
          <a:ext cx="3733741" cy="182522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97155" rIns="194310" bIns="97155" numCol="1" spcCol="1270" anchor="ctr" anchorCtr="0">
          <a:noAutofit/>
        </a:bodyPr>
        <a:lstStyle/>
        <a:p>
          <a:pPr marL="0" lvl="0" indent="0" algn="ctr" defTabSz="2266950">
            <a:lnSpc>
              <a:spcPct val="90000"/>
            </a:lnSpc>
            <a:spcBef>
              <a:spcPct val="0"/>
            </a:spcBef>
            <a:spcAft>
              <a:spcPct val="35000"/>
            </a:spcAft>
            <a:buNone/>
          </a:pPr>
          <a:r>
            <a:rPr lang="en-US" sz="5100" kern="1200" dirty="0" err="1"/>
            <a:t>Devid</a:t>
          </a:r>
          <a:r>
            <a:rPr lang="en-US" sz="5100" kern="1200" dirty="0"/>
            <a:t> Held</a:t>
          </a:r>
          <a:endParaRPr lang="en-IN" sz="5100" kern="1200" dirty="0"/>
        </a:p>
      </dsp:txBody>
      <dsp:txXfrm>
        <a:off x="89100" y="2979530"/>
        <a:ext cx="3555541" cy="1647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1D24B-DB11-4D2E-8D0E-C611C2BAF3E8}">
      <dsp:nvSpPr>
        <dsp:cNvPr id="0" name=""/>
        <dsp:cNvSpPr/>
      </dsp:nvSpPr>
      <dsp:spPr>
        <a:xfrm rot="5400000">
          <a:off x="4391299" y="-713048"/>
          <a:ext cx="5140201" cy="656630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n-IN" sz="2400" kern="1200" dirty="0">
              <a:latin typeface="Aharoni" panose="02010803020104030203" pitchFamily="2" charset="-79"/>
              <a:cs typeface="Aharoni" panose="02010803020104030203" pitchFamily="2" charset="-79"/>
            </a:rPr>
            <a:t>“a </a:t>
          </a:r>
          <a:r>
            <a:rPr lang="en-US" sz="2400" kern="1200" dirty="0">
              <a:latin typeface="Aharoni" panose="02010803020104030203" pitchFamily="2" charset="-79"/>
              <a:cs typeface="Aharoni" panose="02010803020104030203" pitchFamily="2" charset="-79"/>
            </a:rPr>
            <a:t>body of thought that seeks to evaluate, explain and predict political phenomena. As a sub-field of Political Science, it is concerned with political ideas, values and concepts, and the explanation of prediction of political behavior. In its broad sense, it has two main branches: one is political philosophy or normative theory, with its value, analytic, historical and speculative concerns. The other is empirical theory, with its efforts to explain, predict, guide, research and organize knowledge through the formulation of abstract models, and scientifically testable propositions.”</a:t>
          </a:r>
          <a:endParaRPr lang="en-IN" sz="2400" kern="1200" dirty="0"/>
        </a:p>
      </dsp:txBody>
      <dsp:txXfrm rot="-5400000">
        <a:off x="3678247" y="250928"/>
        <a:ext cx="6315382" cy="4638353"/>
      </dsp:txXfrm>
    </dsp:sp>
    <dsp:sp modelId="{8A105E50-C57F-418E-B216-EC3671EAB0C0}">
      <dsp:nvSpPr>
        <dsp:cNvPr id="0" name=""/>
        <dsp:cNvSpPr/>
      </dsp:nvSpPr>
      <dsp:spPr>
        <a:xfrm>
          <a:off x="5014" y="868822"/>
          <a:ext cx="3693547" cy="340331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kern="1200" dirty="0"/>
            <a:t>Political Science Dictionary</a:t>
          </a:r>
          <a:endParaRPr lang="en-IN" sz="5300" kern="1200" dirty="0"/>
        </a:p>
      </dsp:txBody>
      <dsp:txXfrm>
        <a:off x="171150" y="1034958"/>
        <a:ext cx="3361275" cy="30710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8153E-5F5A-414C-B1C0-C9B44B46C077}">
      <dsp:nvSpPr>
        <dsp:cNvPr id="0" name=""/>
        <dsp:cNvSpPr/>
      </dsp:nvSpPr>
      <dsp:spPr>
        <a:xfrm>
          <a:off x="5072" y="2331"/>
          <a:ext cx="10386738" cy="477048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just" defTabSz="1244600">
            <a:lnSpc>
              <a:spcPct val="90000"/>
            </a:lnSpc>
            <a:spcBef>
              <a:spcPct val="0"/>
            </a:spcBef>
            <a:spcAft>
              <a:spcPct val="35000"/>
            </a:spcAft>
            <a:buNone/>
          </a:pPr>
          <a:r>
            <a:rPr lang="en-US" sz="2800" kern="1200" dirty="0" err="1">
              <a:latin typeface="Vrinda" panose="020B0502040204020203" pitchFamily="34" charset="0"/>
              <a:cs typeface="Vrinda" panose="020B0502040204020203" pitchFamily="34" charset="0"/>
            </a:rPr>
            <a:t>রাজনৈতিক</a:t>
          </a:r>
          <a:r>
            <a:rPr lang="en-US" sz="2800" kern="1200" dirty="0">
              <a:latin typeface="Vrinda" panose="020B0502040204020203" pitchFamily="34" charset="0"/>
              <a:cs typeface="Vrinda" panose="020B0502040204020203" pitchFamily="34" charset="0"/>
            </a:rPr>
            <a:t>  </a:t>
          </a:r>
          <a:r>
            <a:rPr lang="en-US" sz="2800" kern="1200" dirty="0" err="1">
              <a:latin typeface="Vrinda" panose="020B0502040204020203" pitchFamily="34" charset="0"/>
              <a:cs typeface="Vrinda" panose="020B0502040204020203" pitchFamily="34" charset="0"/>
            </a:rPr>
            <a:t>তত্ত্ব</a:t>
          </a:r>
          <a:r>
            <a:rPr lang="en-US" sz="2800" kern="1200" dirty="0">
              <a:latin typeface="Vrinda" panose="020B0502040204020203" pitchFamily="34" charset="0"/>
              <a:cs typeface="Vrinda" panose="020B0502040204020203" pitchFamily="34" charset="0"/>
            </a:rPr>
            <a:t> </a:t>
          </a:r>
          <a:r>
            <a:rPr lang="en-US" sz="2800" kern="1200" dirty="0" err="1">
              <a:latin typeface="Vrinda" panose="020B0502040204020203" pitchFamily="34" charset="0"/>
              <a:cs typeface="Vrinda" panose="020B0502040204020203" pitchFamily="34" charset="0"/>
            </a:rPr>
            <a:t>হল</a:t>
          </a:r>
          <a:r>
            <a:rPr lang="en-US" sz="2800" kern="1200" dirty="0">
              <a:latin typeface="Vrinda" panose="020B0502040204020203" pitchFamily="34" charset="0"/>
              <a:cs typeface="Vrinda" panose="020B0502040204020203" pitchFamily="34" charset="0"/>
            </a:rPr>
            <a:t> - </a:t>
          </a:r>
          <a:r>
            <a:rPr lang="as-IN" sz="2800" kern="1200" dirty="0">
              <a:latin typeface="Vrinda" panose="020B0502040204020203" pitchFamily="34" charset="0"/>
              <a:cs typeface="Vrinda" panose="020B0502040204020203" pitchFamily="34" charset="0"/>
            </a:rPr>
            <a:t>একটি চিন্তাধারা যা রাজনৈতিক ঘটনাকে মূল্যায়ন, ব্যাখ্যা এবং ভবিষ্যদ্বাণী করতে চায়। রাষ্ট্রবিজ্ঞানের একটি উপ-ক্ষেত্র হিসাবে, এটি রাজনৈতিক ধারণা, মূল্যবোধ এবং ধারণা এবং রাজনৈতিক আচরণের পূর্বাভাসের ব্যাখ্যার সাথে সম্পর্কিত। এর বিস্তৃত অর্থে, এর দুটি প্রধান শাখা রয়েছে: একটি হল রাজনৈতিক দর্শন বা</a:t>
          </a:r>
          <a:r>
            <a:rPr lang="en-US" sz="2800" kern="1200" dirty="0">
              <a:latin typeface="Vrinda" panose="020B0502040204020203" pitchFamily="34" charset="0"/>
              <a:cs typeface="Vrinda" panose="020B0502040204020203" pitchFamily="34" charset="0"/>
            </a:rPr>
            <a:t> </a:t>
          </a:r>
          <a:r>
            <a:rPr lang="en-US" sz="2800" kern="1200" dirty="0" err="1">
              <a:latin typeface="Vrinda" panose="020B0502040204020203" pitchFamily="34" charset="0"/>
              <a:cs typeface="Vrinda" panose="020B0502040204020203" pitchFamily="34" charset="0"/>
            </a:rPr>
            <a:t>নীতিমানবাচক</a:t>
          </a:r>
          <a:r>
            <a:rPr lang="as-IN" sz="2800" kern="1200" dirty="0">
              <a:latin typeface="Vrinda" panose="020B0502040204020203" pitchFamily="34" charset="0"/>
              <a:cs typeface="Vrinda" panose="020B0502040204020203" pitchFamily="34" charset="0"/>
            </a:rPr>
            <a:t> তত্ত্ব, যার </a:t>
          </a:r>
          <a:r>
            <a:rPr lang="en-US" sz="2800" kern="1200" dirty="0" err="1">
              <a:latin typeface="Vrinda" panose="020B0502040204020203" pitchFamily="34" charset="0"/>
              <a:cs typeface="Vrinda" panose="020B0502040204020203" pitchFamily="34" charset="0"/>
            </a:rPr>
            <a:t>মধ্যে</a:t>
          </a:r>
          <a:r>
            <a:rPr lang="en-US" sz="2800" kern="1200" dirty="0">
              <a:latin typeface="Vrinda" panose="020B0502040204020203" pitchFamily="34" charset="0"/>
              <a:cs typeface="Vrinda" panose="020B0502040204020203" pitchFamily="34" charset="0"/>
            </a:rPr>
            <a:t> </a:t>
          </a:r>
          <a:r>
            <a:rPr lang="as-IN" sz="2800" kern="1200" dirty="0">
              <a:latin typeface="Vrinda" panose="020B0502040204020203" pitchFamily="34" charset="0"/>
              <a:cs typeface="Vrinda" panose="020B0502040204020203" pitchFamily="34" charset="0"/>
            </a:rPr>
            <a:t>মূল্য, বিশ্লেষণাত্মক, ঐতিহাসিক এবং অনুমানমূলক </a:t>
          </a:r>
          <a:r>
            <a:rPr lang="en-US" sz="2800" kern="1200" dirty="0" err="1">
              <a:latin typeface="Vrinda" panose="020B0502040204020203" pitchFamily="34" charset="0"/>
              <a:cs typeface="Vrinda" panose="020B0502040204020203" pitchFamily="34" charset="0"/>
            </a:rPr>
            <a:t>চিন্তাধারা</a:t>
          </a:r>
          <a:r>
            <a:rPr lang="as-IN" sz="2800" kern="1200" dirty="0">
              <a:latin typeface="Vrinda" panose="020B0502040204020203" pitchFamily="34" charset="0"/>
              <a:cs typeface="Vrinda" panose="020B0502040204020203" pitchFamily="34" charset="0"/>
            </a:rPr>
            <a:t> রয়েছে। অন্যটি হল অভিজ্ঞতামূলক তত্ত্ব, বিমূর্ত মডেল এবং বৈজ্ঞানিকভাবে পরীক্ষাযোগ্য প্রস্তাবনা তৈরির মাধ্যমে ব্যাখ্যা, ভবিষ্যদ্বাণী, </a:t>
          </a:r>
          <a:r>
            <a:rPr lang="en-US" sz="2800" kern="1200" dirty="0" err="1">
              <a:latin typeface="Vrinda" panose="020B0502040204020203" pitchFamily="34" charset="0"/>
              <a:cs typeface="Vrinda" panose="020B0502040204020203" pitchFamily="34" charset="0"/>
            </a:rPr>
            <a:t>নির্দেশনা</a:t>
          </a:r>
          <a:r>
            <a:rPr lang="as-IN" sz="2800" kern="1200" dirty="0">
              <a:latin typeface="Vrinda" panose="020B0502040204020203" pitchFamily="34" charset="0"/>
              <a:cs typeface="Vrinda" panose="020B0502040204020203" pitchFamily="34" charset="0"/>
            </a:rPr>
            <a:t>, গবেষণা এবং জ্ঞানকে সংগঠিত করার প্রচেষ্টা </a:t>
          </a:r>
          <a:r>
            <a:rPr lang="en-US" sz="2800" kern="1200" dirty="0" err="1">
              <a:latin typeface="Vrinda" panose="020B0502040204020203" pitchFamily="34" charset="0"/>
              <a:cs typeface="Vrinda" panose="020B0502040204020203" pitchFamily="34" charset="0"/>
            </a:rPr>
            <a:t>করে</a:t>
          </a:r>
          <a:r>
            <a:rPr lang="as-IN" sz="2800" kern="1200" dirty="0">
              <a:latin typeface="Vrinda" panose="020B0502040204020203" pitchFamily="34" charset="0"/>
              <a:cs typeface="Vrinda" panose="020B0502040204020203" pitchFamily="34" charset="0"/>
            </a:rPr>
            <a:t>।</a:t>
          </a:r>
          <a:endParaRPr lang="en-IN" sz="2800" kern="1200" dirty="0">
            <a:latin typeface="Vrinda" panose="020B0502040204020203" pitchFamily="34" charset="0"/>
            <a:cs typeface="Vrinda" panose="020B0502040204020203" pitchFamily="34" charset="0"/>
          </a:endParaRPr>
        </a:p>
      </dsp:txBody>
      <dsp:txXfrm>
        <a:off x="237948" y="235207"/>
        <a:ext cx="9920986" cy="430472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859EB28-2DC7-4CFB-A164-E00D277D85E5}" type="datetimeFigureOut">
              <a:rPr lang="en-IN" smtClean="0"/>
              <a:t>28-01-2023</a:t>
            </a:fld>
            <a:endParaRPr lang="en-IN"/>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IN"/>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8BA65126-2BD5-426E-9635-B129E76160A1}" type="slidenum">
              <a:rPr lang="en-IN" smtClean="0"/>
              <a:t>‹#›</a:t>
            </a:fld>
            <a:endParaRPr lang="en-IN"/>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6665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59EB28-2DC7-4CFB-A164-E00D277D85E5}" type="datetimeFigureOut">
              <a:rPr lang="en-IN" smtClean="0"/>
              <a:t>28-01-2023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A65126-2BD5-426E-9635-B129E76160A1}" type="slidenum">
              <a:rPr lang="en-IN" smtClean="0"/>
              <a:t>‹#›</a:t>
            </a:fld>
            <a:endParaRPr lang="en-IN"/>
          </a:p>
        </p:txBody>
      </p:sp>
    </p:spTree>
    <p:extLst>
      <p:ext uri="{BB962C8B-B14F-4D97-AF65-F5344CB8AC3E}">
        <p14:creationId xmlns:p14="http://schemas.microsoft.com/office/powerpoint/2010/main" val="4090427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59EB28-2DC7-4CFB-A164-E00D277D85E5}" type="datetimeFigureOut">
              <a:rPr lang="en-IN" smtClean="0"/>
              <a:t>28-01-2023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A65126-2BD5-426E-9635-B129E76160A1}" type="slidenum">
              <a:rPr lang="en-IN" smtClean="0"/>
              <a:t>‹#›</a:t>
            </a:fld>
            <a:endParaRPr lang="en-IN"/>
          </a:p>
        </p:txBody>
      </p:sp>
    </p:spTree>
    <p:extLst>
      <p:ext uri="{BB962C8B-B14F-4D97-AF65-F5344CB8AC3E}">
        <p14:creationId xmlns:p14="http://schemas.microsoft.com/office/powerpoint/2010/main" val="1723673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59EB28-2DC7-4CFB-A164-E00D277D85E5}" type="datetimeFigureOut">
              <a:rPr lang="en-IN" smtClean="0"/>
              <a:t>28-01-2023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A65126-2BD5-426E-9635-B129E76160A1}" type="slidenum">
              <a:rPr lang="en-IN" smtClean="0"/>
              <a:t>‹#›</a:t>
            </a:fld>
            <a:endParaRPr lang="en-IN"/>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23754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59EB28-2DC7-4CFB-A164-E00D277D85E5}" type="datetimeFigureOut">
              <a:rPr lang="en-IN" smtClean="0"/>
              <a:t>28-01-2023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A65126-2BD5-426E-9635-B129E76160A1}" type="slidenum">
              <a:rPr lang="en-IN" smtClean="0"/>
              <a:t>‹#›</a:t>
            </a:fld>
            <a:endParaRPr lang="en-IN"/>
          </a:p>
        </p:txBody>
      </p:sp>
    </p:spTree>
    <p:extLst>
      <p:ext uri="{BB962C8B-B14F-4D97-AF65-F5344CB8AC3E}">
        <p14:creationId xmlns:p14="http://schemas.microsoft.com/office/powerpoint/2010/main" val="3755279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859EB28-2DC7-4CFB-A164-E00D277D85E5}" type="datetimeFigureOut">
              <a:rPr lang="en-IN" smtClean="0"/>
              <a:t>28-01-2023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BA65126-2BD5-426E-9635-B129E76160A1}" type="slidenum">
              <a:rPr lang="en-IN" smtClean="0"/>
              <a:t>‹#›</a:t>
            </a:fld>
            <a:endParaRPr lang="en-IN"/>
          </a:p>
        </p:txBody>
      </p:sp>
    </p:spTree>
    <p:extLst>
      <p:ext uri="{BB962C8B-B14F-4D97-AF65-F5344CB8AC3E}">
        <p14:creationId xmlns:p14="http://schemas.microsoft.com/office/powerpoint/2010/main" val="1928026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859EB28-2DC7-4CFB-A164-E00D277D85E5}" type="datetimeFigureOut">
              <a:rPr lang="en-IN" smtClean="0"/>
              <a:t>28-01-2023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BA65126-2BD5-426E-9635-B129E76160A1}" type="slidenum">
              <a:rPr lang="en-IN" smtClean="0"/>
              <a:t>‹#›</a:t>
            </a:fld>
            <a:endParaRPr lang="en-IN"/>
          </a:p>
        </p:txBody>
      </p:sp>
    </p:spTree>
    <p:extLst>
      <p:ext uri="{BB962C8B-B14F-4D97-AF65-F5344CB8AC3E}">
        <p14:creationId xmlns:p14="http://schemas.microsoft.com/office/powerpoint/2010/main" val="1110140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59EB28-2DC7-4CFB-A164-E00D277D85E5}" type="datetimeFigureOut">
              <a:rPr lang="en-IN" smtClean="0"/>
              <a:t>28-01-2023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A65126-2BD5-426E-9635-B129E76160A1}" type="slidenum">
              <a:rPr lang="en-IN" smtClean="0"/>
              <a:t>‹#›</a:t>
            </a:fld>
            <a:endParaRPr lang="en-IN"/>
          </a:p>
        </p:txBody>
      </p:sp>
    </p:spTree>
    <p:extLst>
      <p:ext uri="{BB962C8B-B14F-4D97-AF65-F5344CB8AC3E}">
        <p14:creationId xmlns:p14="http://schemas.microsoft.com/office/powerpoint/2010/main" val="3302208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59EB28-2DC7-4CFB-A164-E00D277D85E5}" type="datetimeFigureOut">
              <a:rPr lang="en-IN" smtClean="0"/>
              <a:t>28-01-2023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A65126-2BD5-426E-9635-B129E76160A1}" type="slidenum">
              <a:rPr lang="en-IN" smtClean="0"/>
              <a:t>‹#›</a:t>
            </a:fld>
            <a:endParaRPr lang="en-IN"/>
          </a:p>
        </p:txBody>
      </p:sp>
    </p:spTree>
    <p:extLst>
      <p:ext uri="{BB962C8B-B14F-4D97-AF65-F5344CB8AC3E}">
        <p14:creationId xmlns:p14="http://schemas.microsoft.com/office/powerpoint/2010/main" val="796386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59EB28-2DC7-4CFB-A164-E00D277D85E5}" type="datetimeFigureOut">
              <a:rPr lang="en-IN" smtClean="0"/>
              <a:t>28-01-2023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A65126-2BD5-426E-9635-B129E76160A1}" type="slidenum">
              <a:rPr lang="en-IN" smtClean="0"/>
              <a:t>‹#›</a:t>
            </a:fld>
            <a:endParaRPr lang="en-IN"/>
          </a:p>
        </p:txBody>
      </p:sp>
    </p:spTree>
    <p:extLst>
      <p:ext uri="{BB962C8B-B14F-4D97-AF65-F5344CB8AC3E}">
        <p14:creationId xmlns:p14="http://schemas.microsoft.com/office/powerpoint/2010/main" val="216099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59EB28-2DC7-4CFB-A164-E00D277D85E5}" type="datetimeFigureOut">
              <a:rPr lang="en-IN" smtClean="0"/>
              <a:t>28-01-2023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A65126-2BD5-426E-9635-B129E76160A1}" type="slidenum">
              <a:rPr lang="en-IN" smtClean="0"/>
              <a:t>‹#›</a:t>
            </a:fld>
            <a:endParaRPr lang="en-IN"/>
          </a:p>
        </p:txBody>
      </p:sp>
    </p:spTree>
    <p:extLst>
      <p:ext uri="{BB962C8B-B14F-4D97-AF65-F5344CB8AC3E}">
        <p14:creationId xmlns:p14="http://schemas.microsoft.com/office/powerpoint/2010/main" val="106905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59EB28-2DC7-4CFB-A164-E00D277D85E5}" type="datetimeFigureOut">
              <a:rPr lang="en-IN" smtClean="0"/>
              <a:t>28-01-2023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BA65126-2BD5-426E-9635-B129E76160A1}" type="slidenum">
              <a:rPr lang="en-IN" smtClean="0"/>
              <a:t>‹#›</a:t>
            </a:fld>
            <a:endParaRPr lang="en-IN"/>
          </a:p>
        </p:txBody>
      </p:sp>
    </p:spTree>
    <p:extLst>
      <p:ext uri="{BB962C8B-B14F-4D97-AF65-F5344CB8AC3E}">
        <p14:creationId xmlns:p14="http://schemas.microsoft.com/office/powerpoint/2010/main" val="1047135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59EB28-2DC7-4CFB-A164-E00D277D85E5}" type="datetimeFigureOut">
              <a:rPr lang="en-IN" smtClean="0"/>
              <a:t>28-01-2023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A65126-2BD5-426E-9635-B129E76160A1}" type="slidenum">
              <a:rPr lang="en-IN" smtClean="0"/>
              <a:t>‹#›</a:t>
            </a:fld>
            <a:endParaRPr lang="en-IN"/>
          </a:p>
        </p:txBody>
      </p:sp>
    </p:spTree>
    <p:extLst>
      <p:ext uri="{BB962C8B-B14F-4D97-AF65-F5344CB8AC3E}">
        <p14:creationId xmlns:p14="http://schemas.microsoft.com/office/powerpoint/2010/main" val="1124003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59EB28-2DC7-4CFB-A164-E00D277D85E5}" type="datetimeFigureOut">
              <a:rPr lang="en-IN" smtClean="0"/>
              <a:t>28-01-2023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BA65126-2BD5-426E-9635-B129E76160A1}" type="slidenum">
              <a:rPr lang="en-IN" smtClean="0"/>
              <a:t>‹#›</a:t>
            </a:fld>
            <a:endParaRPr lang="en-IN"/>
          </a:p>
        </p:txBody>
      </p:sp>
    </p:spTree>
    <p:extLst>
      <p:ext uri="{BB962C8B-B14F-4D97-AF65-F5344CB8AC3E}">
        <p14:creationId xmlns:p14="http://schemas.microsoft.com/office/powerpoint/2010/main" val="93419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59EB28-2DC7-4CFB-A164-E00D277D85E5}" type="datetimeFigureOut">
              <a:rPr lang="en-IN" smtClean="0"/>
              <a:t>28-01-2023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BA65126-2BD5-426E-9635-B129E76160A1}" type="slidenum">
              <a:rPr lang="en-IN" smtClean="0"/>
              <a:t>‹#›</a:t>
            </a:fld>
            <a:endParaRPr lang="en-IN"/>
          </a:p>
        </p:txBody>
      </p:sp>
    </p:spTree>
    <p:extLst>
      <p:ext uri="{BB962C8B-B14F-4D97-AF65-F5344CB8AC3E}">
        <p14:creationId xmlns:p14="http://schemas.microsoft.com/office/powerpoint/2010/main" val="1215111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9EB28-2DC7-4CFB-A164-E00D277D85E5}" type="datetimeFigureOut">
              <a:rPr lang="en-IN" smtClean="0"/>
              <a:t>28-01-2023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BA65126-2BD5-426E-9635-B129E76160A1}" type="slidenum">
              <a:rPr lang="en-IN" smtClean="0"/>
              <a:t>‹#›</a:t>
            </a:fld>
            <a:endParaRPr lang="en-IN"/>
          </a:p>
        </p:txBody>
      </p:sp>
    </p:spTree>
    <p:extLst>
      <p:ext uri="{BB962C8B-B14F-4D97-AF65-F5344CB8AC3E}">
        <p14:creationId xmlns:p14="http://schemas.microsoft.com/office/powerpoint/2010/main" val="336091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59EB28-2DC7-4CFB-A164-E00D277D85E5}" type="datetimeFigureOut">
              <a:rPr lang="en-IN" smtClean="0"/>
              <a:t>28-01-2023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A65126-2BD5-426E-9635-B129E76160A1}" type="slidenum">
              <a:rPr lang="en-IN" smtClean="0"/>
              <a:t>‹#›</a:t>
            </a:fld>
            <a:endParaRPr lang="en-IN"/>
          </a:p>
        </p:txBody>
      </p:sp>
    </p:spTree>
    <p:extLst>
      <p:ext uri="{BB962C8B-B14F-4D97-AF65-F5344CB8AC3E}">
        <p14:creationId xmlns:p14="http://schemas.microsoft.com/office/powerpoint/2010/main" val="3923814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59EB28-2DC7-4CFB-A164-E00D277D85E5}" type="datetimeFigureOut">
              <a:rPr lang="en-IN" smtClean="0"/>
              <a:t>28-01-2023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BA65126-2BD5-426E-9635-B129E76160A1}" type="slidenum">
              <a:rPr lang="en-IN" smtClean="0"/>
              <a:t>‹#›</a:t>
            </a:fld>
            <a:endParaRPr lang="en-IN"/>
          </a:p>
        </p:txBody>
      </p:sp>
    </p:spTree>
    <p:extLst>
      <p:ext uri="{BB962C8B-B14F-4D97-AF65-F5344CB8AC3E}">
        <p14:creationId xmlns:p14="http://schemas.microsoft.com/office/powerpoint/2010/main" val="237100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859EB28-2DC7-4CFB-A164-E00D277D85E5}" type="datetimeFigureOut">
              <a:rPr lang="en-IN" smtClean="0"/>
              <a:t>28-01-2023</a:t>
            </a:fld>
            <a:endParaRPr lang="en-IN"/>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IN"/>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8BA65126-2BD5-426E-9635-B129E76160A1}" type="slidenum">
              <a:rPr lang="en-IN" smtClean="0"/>
              <a:t>‹#›</a:t>
            </a:fld>
            <a:endParaRPr lang="en-IN"/>
          </a:p>
        </p:txBody>
      </p:sp>
    </p:spTree>
    <p:extLst>
      <p:ext uri="{BB962C8B-B14F-4D97-AF65-F5344CB8AC3E}">
        <p14:creationId xmlns:p14="http://schemas.microsoft.com/office/powerpoint/2010/main" val="21554129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FEAB9-40F0-F5EA-682C-81BC3F10BE78}"/>
              </a:ext>
            </a:extLst>
          </p:cNvPr>
          <p:cNvSpPr>
            <a:spLocks noGrp="1"/>
          </p:cNvSpPr>
          <p:nvPr>
            <p:ph type="title"/>
          </p:nvPr>
        </p:nvSpPr>
        <p:spPr>
          <a:xfrm>
            <a:off x="1295402" y="982132"/>
            <a:ext cx="9601196" cy="1273388"/>
          </a:xfrm>
        </p:spPr>
        <p:txBody>
          <a:bodyPr>
            <a:normAutofit fontScale="90000"/>
          </a:bodyPr>
          <a:lstStyle/>
          <a:p>
            <a:r>
              <a:rPr lang="en-IN" dirty="0"/>
              <a:t>Introduction to the political theory</a:t>
            </a:r>
          </a:p>
        </p:txBody>
      </p:sp>
      <p:sp>
        <p:nvSpPr>
          <p:cNvPr id="3" name="Content Placeholder 2">
            <a:extLst>
              <a:ext uri="{FF2B5EF4-FFF2-40B4-BE49-F238E27FC236}">
                <a16:creationId xmlns:a16="http://schemas.microsoft.com/office/drawing/2014/main" id="{DDD12F5E-6D8B-0CA1-2F55-81478710DAFE}"/>
              </a:ext>
            </a:extLst>
          </p:cNvPr>
          <p:cNvSpPr>
            <a:spLocks noGrp="1"/>
          </p:cNvSpPr>
          <p:nvPr>
            <p:ph idx="1"/>
          </p:nvPr>
        </p:nvSpPr>
        <p:spPr>
          <a:xfrm>
            <a:off x="1295401" y="2556932"/>
            <a:ext cx="4028439" cy="3318936"/>
          </a:xfrm>
        </p:spPr>
        <p:txBody>
          <a:bodyPr>
            <a:normAutofit fontScale="85000" lnSpcReduction="10000"/>
          </a:bodyPr>
          <a:lstStyle/>
          <a:p>
            <a:r>
              <a:rPr lang="en-IN" sz="3200" dirty="0"/>
              <a:t>The Bankura University</a:t>
            </a:r>
          </a:p>
          <a:p>
            <a:r>
              <a:rPr lang="en-IN" sz="3200" dirty="0"/>
              <a:t>1</a:t>
            </a:r>
            <a:r>
              <a:rPr lang="en-IN" sz="3200" baseline="30000" dirty="0"/>
              <a:t>st</a:t>
            </a:r>
            <a:r>
              <a:rPr lang="en-IN" sz="3200" dirty="0"/>
              <a:t> Semester (2019-2020)</a:t>
            </a:r>
          </a:p>
          <a:p>
            <a:r>
              <a:rPr lang="en-IN" sz="3200" dirty="0"/>
              <a:t>Political Science Programme</a:t>
            </a:r>
          </a:p>
          <a:p>
            <a:r>
              <a:rPr lang="en-IN" sz="3200" dirty="0"/>
              <a:t>APPLS/101C-1</a:t>
            </a:r>
          </a:p>
          <a:p>
            <a:r>
              <a:rPr lang="en-IN" sz="3200" dirty="0"/>
              <a:t>Lec-1</a:t>
            </a:r>
          </a:p>
          <a:p>
            <a:pPr marL="0" indent="0" algn="r">
              <a:buNone/>
            </a:pPr>
            <a:endParaRPr lang="en-IN" dirty="0"/>
          </a:p>
        </p:txBody>
      </p:sp>
      <p:sp>
        <p:nvSpPr>
          <p:cNvPr id="5" name="TextBox 4">
            <a:extLst>
              <a:ext uri="{FF2B5EF4-FFF2-40B4-BE49-F238E27FC236}">
                <a16:creationId xmlns:a16="http://schemas.microsoft.com/office/drawing/2014/main" id="{E8B03CF1-AFE0-5FD7-6135-5A87E995A0F6}"/>
              </a:ext>
            </a:extLst>
          </p:cNvPr>
          <p:cNvSpPr txBox="1"/>
          <p:nvPr/>
        </p:nvSpPr>
        <p:spPr>
          <a:xfrm>
            <a:off x="6685280" y="3952240"/>
            <a:ext cx="4663440" cy="1815882"/>
          </a:xfrm>
          <a:prstGeom prst="rect">
            <a:avLst/>
          </a:prstGeom>
          <a:noFill/>
        </p:spPr>
        <p:txBody>
          <a:bodyPr wrap="square">
            <a:spAutoFit/>
          </a:bodyPr>
          <a:lstStyle/>
          <a:p>
            <a:pPr marL="0" indent="0" algn="r">
              <a:buNone/>
            </a:pPr>
            <a:r>
              <a:rPr lang="en-IN" sz="2800" dirty="0"/>
              <a:t>Prepared by- Saiful Ansari</a:t>
            </a:r>
          </a:p>
          <a:p>
            <a:pPr marL="0" indent="0" algn="r">
              <a:buNone/>
            </a:pPr>
            <a:r>
              <a:rPr lang="en-IN" sz="2800" dirty="0"/>
              <a:t>Assistant Professor</a:t>
            </a:r>
          </a:p>
          <a:p>
            <a:pPr marL="0" indent="0" algn="r">
              <a:buNone/>
            </a:pPr>
            <a:r>
              <a:rPr lang="en-IN" sz="2800" dirty="0"/>
              <a:t>Department of Political Science</a:t>
            </a:r>
          </a:p>
          <a:p>
            <a:pPr marL="0" indent="0" algn="r">
              <a:buNone/>
            </a:pPr>
            <a:r>
              <a:rPr lang="en-IN" sz="2800" dirty="0"/>
              <a:t>Khatra Adibasi Mahavidyalaya </a:t>
            </a:r>
          </a:p>
        </p:txBody>
      </p:sp>
    </p:spTree>
    <p:extLst>
      <p:ext uri="{BB962C8B-B14F-4D97-AF65-F5344CB8AC3E}">
        <p14:creationId xmlns:p14="http://schemas.microsoft.com/office/powerpoint/2010/main" val="266389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6D4EA7-AC9E-200D-7EA0-6BFE287494FC}"/>
              </a:ext>
            </a:extLst>
          </p:cNvPr>
          <p:cNvPicPr>
            <a:picLocks noChangeAspect="1"/>
          </p:cNvPicPr>
          <p:nvPr/>
        </p:nvPicPr>
        <p:blipFill>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tretch>
            <a:fillRect/>
          </a:stretch>
        </p:blipFill>
        <p:spPr>
          <a:xfrm>
            <a:off x="2326640" y="1536269"/>
            <a:ext cx="7538720" cy="3785462"/>
          </a:xfrm>
          <a:prstGeom prst="rect">
            <a:avLst/>
          </a:prstGeom>
        </p:spPr>
      </p:pic>
      <p:sp>
        <p:nvSpPr>
          <p:cNvPr id="8" name="TextBox 7">
            <a:extLst>
              <a:ext uri="{FF2B5EF4-FFF2-40B4-BE49-F238E27FC236}">
                <a16:creationId xmlns:a16="http://schemas.microsoft.com/office/drawing/2014/main" id="{1A941288-B2E7-3E81-B876-5701E5D9EB72}"/>
              </a:ext>
            </a:extLst>
          </p:cNvPr>
          <p:cNvSpPr txBox="1"/>
          <p:nvPr/>
        </p:nvSpPr>
        <p:spPr>
          <a:xfrm>
            <a:off x="3495040" y="1066800"/>
            <a:ext cx="4389120" cy="369332"/>
          </a:xfrm>
          <a:prstGeom prst="rect">
            <a:avLst/>
          </a:prstGeom>
          <a:noFill/>
        </p:spPr>
        <p:txBody>
          <a:bodyPr wrap="square" rtlCol="0">
            <a:spAutoFit/>
          </a:bodyPr>
          <a:lstStyle/>
          <a:p>
            <a:r>
              <a:rPr lang="en-IN" dirty="0"/>
              <a:t>Date: 17</a:t>
            </a:r>
            <a:r>
              <a:rPr lang="en-IN" baseline="30000" dirty="0"/>
              <a:t>th</a:t>
            </a:r>
            <a:r>
              <a:rPr lang="en-IN" dirty="0"/>
              <a:t> September 2019</a:t>
            </a:r>
          </a:p>
        </p:txBody>
      </p:sp>
    </p:spTree>
    <p:extLst>
      <p:ext uri="{BB962C8B-B14F-4D97-AF65-F5344CB8AC3E}">
        <p14:creationId xmlns:p14="http://schemas.microsoft.com/office/powerpoint/2010/main" val="517113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023E4-CB02-31FD-200B-FD076D8A44E2}"/>
              </a:ext>
            </a:extLst>
          </p:cNvPr>
          <p:cNvSpPr>
            <a:spLocks noGrp="1"/>
          </p:cNvSpPr>
          <p:nvPr>
            <p:ph type="title"/>
          </p:nvPr>
        </p:nvSpPr>
        <p:spPr>
          <a:xfrm>
            <a:off x="685801" y="685801"/>
            <a:ext cx="10396882" cy="889000"/>
          </a:xfrm>
        </p:spPr>
        <p:txBody>
          <a:bodyPr/>
          <a:lstStyle/>
          <a:p>
            <a:pPr algn="ctr"/>
            <a:r>
              <a:rPr lang="en-IN" dirty="0"/>
              <a:t>Political theory</a:t>
            </a:r>
          </a:p>
        </p:txBody>
      </p:sp>
      <p:graphicFrame>
        <p:nvGraphicFramePr>
          <p:cNvPr id="5" name="Content Placeholder 4">
            <a:extLst>
              <a:ext uri="{FF2B5EF4-FFF2-40B4-BE49-F238E27FC236}">
                <a16:creationId xmlns:a16="http://schemas.microsoft.com/office/drawing/2014/main" id="{4B3241B0-FFEE-AE26-58FC-CF8C606E32A7}"/>
              </a:ext>
            </a:extLst>
          </p:cNvPr>
          <p:cNvGraphicFramePr>
            <a:graphicFrameLocks noGrp="1"/>
          </p:cNvGraphicFramePr>
          <p:nvPr>
            <p:ph idx="1"/>
            <p:extLst>
              <p:ext uri="{D42A27DB-BD31-4B8C-83A1-F6EECF244321}">
                <p14:modId xmlns:p14="http://schemas.microsoft.com/office/powerpoint/2010/main" val="758462005"/>
              </p:ext>
            </p:extLst>
          </p:nvPr>
        </p:nvGraphicFramePr>
        <p:xfrm>
          <a:off x="685801" y="1452880"/>
          <a:ext cx="10396883" cy="3992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3522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0B4CE-6713-8471-A9D7-8F42ABD97785}"/>
              </a:ext>
            </a:extLst>
          </p:cNvPr>
          <p:cNvSpPr>
            <a:spLocks noGrp="1"/>
          </p:cNvSpPr>
          <p:nvPr>
            <p:ph type="title"/>
          </p:nvPr>
        </p:nvSpPr>
        <p:spPr>
          <a:xfrm>
            <a:off x="685801" y="269240"/>
            <a:ext cx="10396882" cy="1151965"/>
          </a:xfrm>
        </p:spPr>
        <p:txBody>
          <a:bodyPr/>
          <a:lstStyle/>
          <a:p>
            <a:pPr algn="ctr"/>
            <a:r>
              <a:rPr lang="en-IN" dirty="0"/>
              <a:t>Political theory</a:t>
            </a:r>
          </a:p>
        </p:txBody>
      </p:sp>
      <p:graphicFrame>
        <p:nvGraphicFramePr>
          <p:cNvPr id="4" name="Content Placeholder 3">
            <a:extLst>
              <a:ext uri="{FF2B5EF4-FFF2-40B4-BE49-F238E27FC236}">
                <a16:creationId xmlns:a16="http://schemas.microsoft.com/office/drawing/2014/main" id="{F4D8216E-91F4-FD24-A1CB-CD3C04298ADA}"/>
              </a:ext>
            </a:extLst>
          </p:cNvPr>
          <p:cNvGraphicFramePr>
            <a:graphicFrameLocks noGrp="1"/>
          </p:cNvGraphicFramePr>
          <p:nvPr>
            <p:ph idx="1"/>
            <p:extLst>
              <p:ext uri="{D42A27DB-BD31-4B8C-83A1-F6EECF244321}">
                <p14:modId xmlns:p14="http://schemas.microsoft.com/office/powerpoint/2010/main" val="3268034950"/>
              </p:ext>
            </p:extLst>
          </p:nvPr>
        </p:nvGraphicFramePr>
        <p:xfrm>
          <a:off x="477520" y="1473200"/>
          <a:ext cx="10605161" cy="4145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859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9B3097-BB2E-5794-D3A4-80964DC8348C}"/>
              </a:ext>
            </a:extLst>
          </p:cNvPr>
          <p:cNvGraphicFramePr>
            <a:graphicFrameLocks noGrp="1"/>
          </p:cNvGraphicFramePr>
          <p:nvPr>
            <p:ph idx="1"/>
            <p:extLst>
              <p:ext uri="{D42A27DB-BD31-4B8C-83A1-F6EECF244321}">
                <p14:modId xmlns:p14="http://schemas.microsoft.com/office/powerpoint/2010/main" val="467492432"/>
              </p:ext>
            </p:extLst>
          </p:nvPr>
        </p:nvGraphicFramePr>
        <p:xfrm>
          <a:off x="701040" y="335280"/>
          <a:ext cx="10381643" cy="568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6096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A9DCCD1-7CB7-DBE3-4F76-BFDEB4340CE0}"/>
              </a:ext>
            </a:extLst>
          </p:cNvPr>
          <p:cNvGraphicFramePr>
            <a:graphicFrameLocks noGrp="1"/>
          </p:cNvGraphicFramePr>
          <p:nvPr>
            <p:ph idx="1"/>
            <p:extLst>
              <p:ext uri="{D42A27DB-BD31-4B8C-83A1-F6EECF244321}">
                <p14:modId xmlns:p14="http://schemas.microsoft.com/office/powerpoint/2010/main" val="863791002"/>
              </p:ext>
            </p:extLst>
          </p:nvPr>
        </p:nvGraphicFramePr>
        <p:xfrm>
          <a:off x="721360" y="396240"/>
          <a:ext cx="10269883" cy="5140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959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1F1C6A9-F888-AF73-229F-7EEEE78E294D}"/>
              </a:ext>
            </a:extLst>
          </p:cNvPr>
          <p:cNvGraphicFramePr>
            <a:graphicFrameLocks noGrp="1"/>
          </p:cNvGraphicFramePr>
          <p:nvPr>
            <p:ph idx="1"/>
            <p:extLst>
              <p:ext uri="{D42A27DB-BD31-4B8C-83A1-F6EECF244321}">
                <p14:modId xmlns:p14="http://schemas.microsoft.com/office/powerpoint/2010/main" val="1099681812"/>
              </p:ext>
            </p:extLst>
          </p:nvPr>
        </p:nvGraphicFramePr>
        <p:xfrm>
          <a:off x="685800" y="599440"/>
          <a:ext cx="10396883" cy="4775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4757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34C8-B7A4-2CF8-50A9-FBC2224612DC}"/>
              </a:ext>
            </a:extLst>
          </p:cNvPr>
          <p:cNvSpPr>
            <a:spLocks noGrp="1"/>
          </p:cNvSpPr>
          <p:nvPr>
            <p:ph type="title"/>
          </p:nvPr>
        </p:nvSpPr>
        <p:spPr/>
        <p:txBody>
          <a:bodyPr/>
          <a:lstStyle/>
          <a:p>
            <a:r>
              <a:rPr lang="en-US" dirty="0" err="1"/>
              <a:t>রাজনৈতিক</a:t>
            </a:r>
            <a:r>
              <a:rPr lang="en-US" dirty="0"/>
              <a:t> </a:t>
            </a:r>
            <a:r>
              <a:rPr lang="en-US" dirty="0" err="1"/>
              <a:t>তত্ত্বের</a:t>
            </a:r>
            <a:r>
              <a:rPr lang="en-US" dirty="0"/>
              <a:t> </a:t>
            </a:r>
            <a:r>
              <a:rPr lang="en-US" dirty="0" err="1"/>
              <a:t>প্রাসঙ্গিকতা</a:t>
            </a:r>
            <a:endParaRPr lang="en-IN" dirty="0"/>
          </a:p>
        </p:txBody>
      </p:sp>
      <p:pic>
        <p:nvPicPr>
          <p:cNvPr id="9" name="Content Placeholder 8">
            <a:extLst>
              <a:ext uri="{FF2B5EF4-FFF2-40B4-BE49-F238E27FC236}">
                <a16:creationId xmlns:a16="http://schemas.microsoft.com/office/drawing/2014/main" id="{4ECE7E36-CB25-691A-799B-92D3EF30BFC4}"/>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87400" y="2528253"/>
            <a:ext cx="1957399" cy="3045713"/>
          </a:xfrm>
        </p:spPr>
      </p:pic>
      <p:pic>
        <p:nvPicPr>
          <p:cNvPr id="11" name="Picture 10">
            <a:extLst>
              <a:ext uri="{FF2B5EF4-FFF2-40B4-BE49-F238E27FC236}">
                <a16:creationId xmlns:a16="http://schemas.microsoft.com/office/drawing/2014/main" id="{7EF83C27-B53B-4CB9-2AC5-AEEB0C78E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8895" y="2529840"/>
            <a:ext cx="2023745" cy="3069971"/>
          </a:xfrm>
          <a:prstGeom prst="rect">
            <a:avLst/>
          </a:prstGeom>
        </p:spPr>
      </p:pic>
      <p:pic>
        <p:nvPicPr>
          <p:cNvPr id="13" name="Picture 12">
            <a:extLst>
              <a:ext uri="{FF2B5EF4-FFF2-40B4-BE49-F238E27FC236}">
                <a16:creationId xmlns:a16="http://schemas.microsoft.com/office/drawing/2014/main" id="{D4393720-0777-B84C-8FC7-D77ED4D16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0276" y="2528253"/>
            <a:ext cx="2243725" cy="3074129"/>
          </a:xfrm>
          <a:prstGeom prst="rect">
            <a:avLst/>
          </a:prstGeom>
        </p:spPr>
      </p:pic>
      <p:sp>
        <p:nvSpPr>
          <p:cNvPr id="14" name="TextBox 13">
            <a:extLst>
              <a:ext uri="{FF2B5EF4-FFF2-40B4-BE49-F238E27FC236}">
                <a16:creationId xmlns:a16="http://schemas.microsoft.com/office/drawing/2014/main" id="{AE2F180D-65CC-51AC-380E-B75FF04A5AA6}"/>
              </a:ext>
            </a:extLst>
          </p:cNvPr>
          <p:cNvSpPr txBox="1"/>
          <p:nvPr/>
        </p:nvSpPr>
        <p:spPr>
          <a:xfrm flipH="1">
            <a:off x="782320" y="1635761"/>
            <a:ext cx="6416041" cy="369332"/>
          </a:xfrm>
          <a:prstGeom prst="rect">
            <a:avLst/>
          </a:prstGeom>
          <a:noFill/>
        </p:spPr>
        <p:txBody>
          <a:bodyPr wrap="square" rtlCol="0">
            <a:spAutoFit/>
          </a:bodyPr>
          <a:lstStyle/>
          <a:p>
            <a:r>
              <a:rPr lang="en-US" dirty="0" err="1"/>
              <a:t>রাজনৈতিক</a:t>
            </a:r>
            <a:r>
              <a:rPr lang="en-US" dirty="0"/>
              <a:t> </a:t>
            </a:r>
            <a:r>
              <a:rPr lang="en-US" dirty="0" err="1"/>
              <a:t>তত্ত্বের</a:t>
            </a:r>
            <a:r>
              <a:rPr lang="en-US" dirty="0"/>
              <a:t> </a:t>
            </a:r>
            <a:r>
              <a:rPr lang="en-US" dirty="0" err="1"/>
              <a:t>অবক্ষয়</a:t>
            </a:r>
            <a:r>
              <a:rPr lang="en-US" dirty="0"/>
              <a:t> </a:t>
            </a:r>
            <a:r>
              <a:rPr lang="en-US" dirty="0" err="1"/>
              <a:t>ঘটেছে</a:t>
            </a:r>
            <a:r>
              <a:rPr lang="en-US" dirty="0"/>
              <a:t> </a:t>
            </a:r>
            <a:r>
              <a:rPr lang="en-US" dirty="0" err="1"/>
              <a:t>এই</a:t>
            </a:r>
            <a:r>
              <a:rPr lang="en-US" dirty="0"/>
              <a:t> </a:t>
            </a:r>
            <a:r>
              <a:rPr lang="en-US" dirty="0" err="1"/>
              <a:t>মতের</a:t>
            </a:r>
            <a:r>
              <a:rPr lang="en-US" dirty="0"/>
              <a:t> </a:t>
            </a:r>
            <a:r>
              <a:rPr lang="en-US" dirty="0" err="1"/>
              <a:t>সমর্থকঃ</a:t>
            </a:r>
            <a:r>
              <a:rPr lang="en-US" dirty="0"/>
              <a:t>= </a:t>
            </a:r>
            <a:endParaRPr lang="en-IN" dirty="0"/>
          </a:p>
        </p:txBody>
      </p:sp>
      <p:sp>
        <p:nvSpPr>
          <p:cNvPr id="16" name="TextBox 15">
            <a:extLst>
              <a:ext uri="{FF2B5EF4-FFF2-40B4-BE49-F238E27FC236}">
                <a16:creationId xmlns:a16="http://schemas.microsoft.com/office/drawing/2014/main" id="{8F1BF81F-3450-778E-EC46-CB5A273B0D22}"/>
              </a:ext>
            </a:extLst>
          </p:cNvPr>
          <p:cNvSpPr txBox="1"/>
          <p:nvPr/>
        </p:nvSpPr>
        <p:spPr>
          <a:xfrm>
            <a:off x="7186391" y="2184400"/>
            <a:ext cx="2187809" cy="3416320"/>
          </a:xfrm>
          <a:prstGeom prst="rect">
            <a:avLst/>
          </a:prstGeom>
          <a:noFill/>
        </p:spPr>
        <p:txBody>
          <a:bodyPr wrap="square" rtlCol="0">
            <a:spAutoFit/>
          </a:bodyPr>
          <a:lstStyle/>
          <a:p>
            <a:r>
              <a:rPr lang="en-IN" b="1" dirty="0" err="1"/>
              <a:t>কোবানের</a:t>
            </a:r>
            <a:r>
              <a:rPr lang="en-IN" b="1" dirty="0"/>
              <a:t> </a:t>
            </a:r>
            <a:r>
              <a:rPr lang="en-IN" b="1" dirty="0" err="1"/>
              <a:t>মতে</a:t>
            </a:r>
            <a:r>
              <a:rPr lang="en-IN" b="1" dirty="0"/>
              <a:t> </a:t>
            </a:r>
            <a:r>
              <a:rPr lang="en-IN" b="1" dirty="0" err="1"/>
              <a:t>কারণঃ</a:t>
            </a:r>
            <a:r>
              <a:rPr lang="en-IN" b="1" dirty="0"/>
              <a:t>-</a:t>
            </a:r>
          </a:p>
          <a:p>
            <a:pPr marL="285750" indent="-285750" rtl="0">
              <a:spcBef>
                <a:spcPts val="0"/>
              </a:spcBef>
              <a:spcAft>
                <a:spcPts val="0"/>
              </a:spcAft>
              <a:buFont typeface="Wingdings" panose="05000000000000000000" pitchFamily="2" charset="2"/>
              <a:buChar char="Ø"/>
            </a:pPr>
            <a:r>
              <a:rPr lang="as-IN" sz="1800" b="0" i="0" u="none" strike="noStrike" dirty="0">
                <a:solidFill>
                  <a:srgbClr val="000000"/>
                </a:solidFill>
                <a:effectLst/>
                <a:latin typeface="Arial" panose="020B0604020202020204" pitchFamily="34" charset="0"/>
              </a:rPr>
              <a:t>রাষ্ট্রের </a:t>
            </a:r>
            <a:r>
              <a:rPr lang="en-IN" sz="1800" b="0" i="0" u="none" strike="noStrike" dirty="0" err="1">
                <a:solidFill>
                  <a:srgbClr val="000000"/>
                </a:solidFill>
                <a:effectLst/>
                <a:latin typeface="Arial" panose="020B0604020202020204" pitchFamily="34" charset="0"/>
              </a:rPr>
              <a:t>ক্রি</a:t>
            </a:r>
            <a:r>
              <a:rPr lang="as-IN" sz="1800" b="0" i="0" u="none" strike="noStrike" dirty="0">
                <a:solidFill>
                  <a:srgbClr val="000000"/>
                </a:solidFill>
                <a:effectLst/>
                <a:latin typeface="Arial" panose="020B0604020202020204" pitchFamily="34" charset="0"/>
              </a:rPr>
              <a:t>য়া কর্মের পরিধি অ</a:t>
            </a:r>
            <a:r>
              <a:rPr lang="en-IN" sz="1800" b="0" i="0" u="none" strike="noStrike" dirty="0" err="1">
                <a:solidFill>
                  <a:srgbClr val="000000"/>
                </a:solidFill>
                <a:effectLst/>
                <a:latin typeface="Arial" panose="020B0604020202020204" pitchFamily="34" charset="0"/>
              </a:rPr>
              <a:t>বাধ</a:t>
            </a:r>
            <a:r>
              <a:rPr lang="as-IN" sz="1800" b="0" i="0" u="none" strike="noStrike" dirty="0">
                <a:solidFill>
                  <a:srgbClr val="000000"/>
                </a:solidFill>
                <a:effectLst/>
                <a:latin typeface="Arial" panose="020B0604020202020204" pitchFamily="34" charset="0"/>
              </a:rPr>
              <a:t> সম্প্রসারণ</a:t>
            </a:r>
            <a:r>
              <a:rPr lang="en-IN" sz="1800" b="0" i="0" u="none" strike="noStrike" dirty="0">
                <a:solidFill>
                  <a:srgbClr val="000000"/>
                </a:solidFill>
                <a:effectLst/>
                <a:latin typeface="Arial" panose="020B0604020202020204" pitchFamily="34" charset="0"/>
              </a:rPr>
              <a:t>,</a:t>
            </a:r>
          </a:p>
          <a:p>
            <a:pPr marL="285750" indent="-285750" rtl="0">
              <a:spcBef>
                <a:spcPts val="0"/>
              </a:spcBef>
              <a:spcAft>
                <a:spcPts val="0"/>
              </a:spcAft>
              <a:buFont typeface="Wingdings" panose="05000000000000000000" pitchFamily="2" charset="2"/>
              <a:buChar char="Ø"/>
            </a:pPr>
            <a:r>
              <a:rPr lang="as-IN" sz="1800" b="0" i="0" u="none" strike="noStrike" dirty="0">
                <a:solidFill>
                  <a:srgbClr val="000000"/>
                </a:solidFill>
                <a:effectLst/>
                <a:latin typeface="Arial" panose="020B0604020202020204" pitchFamily="34" charset="0"/>
              </a:rPr>
              <a:t>সমাজের সকল ক্রিয়াকর্মের উপর আমলাতন্ত্রের সর্বগ্রা</a:t>
            </a:r>
            <a:r>
              <a:rPr lang="en-IN" sz="1800" b="0" i="0" u="none" strike="noStrike" dirty="0" err="1">
                <a:solidFill>
                  <a:srgbClr val="000000"/>
                </a:solidFill>
                <a:effectLst/>
                <a:latin typeface="Arial" panose="020B0604020202020204" pitchFamily="34" charset="0"/>
              </a:rPr>
              <a:t>সী</a:t>
            </a:r>
            <a:r>
              <a:rPr lang="as-IN" sz="1800" b="0" i="0" u="none" strike="noStrike" dirty="0">
                <a:solidFill>
                  <a:srgbClr val="000000"/>
                </a:solidFill>
                <a:effectLst/>
                <a:latin typeface="Arial" panose="020B0604020202020204" pitchFamily="34" charset="0"/>
              </a:rPr>
              <a:t> নিয়ন্ত্রণ</a:t>
            </a:r>
            <a:r>
              <a:rPr lang="en-IN" sz="1800" b="0" i="0" u="none" strike="noStrike" dirty="0">
                <a:solidFill>
                  <a:srgbClr val="000000"/>
                </a:solidFill>
                <a:effectLst/>
                <a:latin typeface="Arial" panose="020B0604020202020204" pitchFamily="34" charset="0"/>
              </a:rPr>
              <a:t>,</a:t>
            </a:r>
            <a:endParaRPr lang="en-IN" dirty="0">
              <a:solidFill>
                <a:srgbClr val="000000"/>
              </a:solidFill>
              <a:latin typeface="Arial" panose="020B0604020202020204" pitchFamily="34" charset="0"/>
            </a:endParaRPr>
          </a:p>
          <a:p>
            <a:pPr marL="285750" indent="-285750" rtl="0">
              <a:spcBef>
                <a:spcPts val="0"/>
              </a:spcBef>
              <a:spcAft>
                <a:spcPts val="0"/>
              </a:spcAft>
              <a:buFont typeface="Wingdings" panose="05000000000000000000" pitchFamily="2" charset="2"/>
              <a:buChar char="Ø"/>
            </a:pPr>
            <a:r>
              <a:rPr lang="as-IN" sz="1800" b="0" i="0" u="none" strike="noStrike" dirty="0">
                <a:solidFill>
                  <a:srgbClr val="000000"/>
                </a:solidFill>
                <a:effectLst/>
                <a:latin typeface="Arial" panose="020B0604020202020204" pitchFamily="34" charset="0"/>
              </a:rPr>
              <a:t>ব্যাপক আকারে সামরিক সংগঠনের সৃষ্টি</a:t>
            </a:r>
            <a:r>
              <a:rPr lang="en-IN" sz="1800" b="0" i="0" u="none" strike="noStrike" dirty="0">
                <a:solidFill>
                  <a:srgbClr val="000000"/>
                </a:solidFill>
                <a:effectLst/>
                <a:latin typeface="Arial" panose="020B0604020202020204" pitchFamily="34" charset="0"/>
              </a:rPr>
              <a:t>।</a:t>
            </a:r>
            <a:endParaRPr lang="as-IN" b="0" dirty="0">
              <a:effectLst/>
            </a:endParaRPr>
          </a:p>
        </p:txBody>
      </p:sp>
      <p:sp>
        <p:nvSpPr>
          <p:cNvPr id="17" name="TextBox 16">
            <a:extLst>
              <a:ext uri="{FF2B5EF4-FFF2-40B4-BE49-F238E27FC236}">
                <a16:creationId xmlns:a16="http://schemas.microsoft.com/office/drawing/2014/main" id="{13FC2654-7B01-3D5B-19FD-8656D3DB0D36}"/>
              </a:ext>
            </a:extLst>
          </p:cNvPr>
          <p:cNvSpPr txBox="1"/>
          <p:nvPr/>
        </p:nvSpPr>
        <p:spPr>
          <a:xfrm>
            <a:off x="2844798" y="2005094"/>
            <a:ext cx="2053957" cy="3693319"/>
          </a:xfrm>
          <a:prstGeom prst="rect">
            <a:avLst/>
          </a:prstGeom>
          <a:noFill/>
        </p:spPr>
        <p:txBody>
          <a:bodyPr wrap="square" rtlCol="0">
            <a:spAutoFit/>
          </a:bodyPr>
          <a:lstStyle/>
          <a:p>
            <a:r>
              <a:rPr lang="en-IN" dirty="0" err="1"/>
              <a:t>ডেভিড</a:t>
            </a:r>
            <a:r>
              <a:rPr lang="en-IN" dirty="0"/>
              <a:t> </a:t>
            </a:r>
            <a:r>
              <a:rPr lang="en-IN" dirty="0" err="1"/>
              <a:t>ইস্টনের</a:t>
            </a:r>
            <a:r>
              <a:rPr lang="en-IN" dirty="0"/>
              <a:t> </a:t>
            </a:r>
            <a:r>
              <a:rPr lang="en-IN" dirty="0" err="1"/>
              <a:t>মতে</a:t>
            </a:r>
            <a:r>
              <a:rPr lang="en-IN" dirty="0"/>
              <a:t>-</a:t>
            </a:r>
          </a:p>
          <a:p>
            <a:pPr marL="285750" indent="-285750" rtl="0">
              <a:spcBef>
                <a:spcPts val="0"/>
              </a:spcBef>
              <a:spcAft>
                <a:spcPts val="0"/>
              </a:spcAft>
              <a:buFont typeface="Wingdings" panose="05000000000000000000" pitchFamily="2" charset="2"/>
              <a:buChar char="Ø"/>
            </a:pPr>
            <a:r>
              <a:rPr lang="as-IN" sz="1800" b="0" i="0" u="none" strike="noStrike" dirty="0">
                <a:solidFill>
                  <a:srgbClr val="000000"/>
                </a:solidFill>
                <a:effectLst/>
                <a:latin typeface="Arial" panose="020B0604020202020204" pitchFamily="34" charset="0"/>
              </a:rPr>
              <a:t>ইতিহাসভিত্তিক</a:t>
            </a:r>
            <a:r>
              <a:rPr lang="en-IN" sz="1800" b="0" i="0" u="none" strike="noStrike" dirty="0">
                <a:solidFill>
                  <a:srgbClr val="000000"/>
                </a:solidFill>
                <a:effectLst/>
                <a:latin typeface="Arial" panose="020B0604020202020204" pitchFamily="34" charset="0"/>
              </a:rPr>
              <a:t> </a:t>
            </a:r>
            <a:r>
              <a:rPr lang="as-IN" sz="1800" b="0" i="0" u="none" strike="noStrike" dirty="0">
                <a:solidFill>
                  <a:srgbClr val="000000"/>
                </a:solidFill>
                <a:effectLst/>
                <a:latin typeface="Arial" panose="020B0604020202020204" pitchFamily="34" charset="0"/>
              </a:rPr>
              <a:t>আলোচনা</a:t>
            </a:r>
            <a:r>
              <a:rPr lang="en-IN" sz="1800" b="0" i="0" u="none" strike="noStrike" dirty="0">
                <a:solidFill>
                  <a:srgbClr val="000000"/>
                </a:solidFill>
                <a:effectLst/>
                <a:latin typeface="Arial" panose="020B0604020202020204" pitchFamily="34" charset="0"/>
              </a:rPr>
              <a:t>,</a:t>
            </a:r>
          </a:p>
          <a:p>
            <a:pPr marL="285750" indent="-285750" rtl="0">
              <a:spcBef>
                <a:spcPts val="0"/>
              </a:spcBef>
              <a:spcAft>
                <a:spcPts val="0"/>
              </a:spcAft>
              <a:buFont typeface="Wingdings" panose="05000000000000000000" pitchFamily="2" charset="2"/>
              <a:buChar char="Ø"/>
            </a:pPr>
            <a:r>
              <a:rPr lang="as-IN" sz="1800" b="0" i="0" u="none" strike="noStrike" dirty="0">
                <a:solidFill>
                  <a:srgbClr val="000000"/>
                </a:solidFill>
                <a:effectLst/>
                <a:latin typeface="Arial" panose="020B0604020202020204" pitchFamily="34" charset="0"/>
              </a:rPr>
              <a:t>ঘটনা ও তথ্যের উপর অতিমাত্রায় ঝোঁক</a:t>
            </a:r>
            <a:r>
              <a:rPr lang="en-IN" sz="1800" b="0" i="0" u="none" strike="noStrike" dirty="0">
                <a:solidFill>
                  <a:srgbClr val="000000"/>
                </a:solidFill>
                <a:effectLst/>
                <a:latin typeface="Arial" panose="020B0604020202020204" pitchFamily="34" charset="0"/>
              </a:rPr>
              <a:t>,</a:t>
            </a:r>
          </a:p>
          <a:p>
            <a:pPr marL="285750" indent="-285750" rtl="0">
              <a:spcBef>
                <a:spcPts val="0"/>
              </a:spcBef>
              <a:spcAft>
                <a:spcPts val="0"/>
              </a:spcAft>
              <a:buFont typeface="Wingdings" panose="05000000000000000000" pitchFamily="2" charset="2"/>
              <a:buChar char="Ø"/>
            </a:pPr>
            <a:r>
              <a:rPr lang="as-IN" sz="1800" b="0" i="0" u="none" strike="noStrike" dirty="0">
                <a:solidFill>
                  <a:srgbClr val="000000"/>
                </a:solidFill>
                <a:effectLst/>
                <a:latin typeface="Arial" panose="020B0604020202020204" pitchFamily="34" charset="0"/>
              </a:rPr>
              <a:t>বিজ্ঞান ও তথ্যের মধ্যে সম্পর্ক</a:t>
            </a:r>
            <a:r>
              <a:rPr lang="en-IN" sz="1800" b="0" i="0" u="none" strike="noStrike" dirty="0">
                <a:solidFill>
                  <a:srgbClr val="000000"/>
                </a:solidFill>
                <a:effectLst/>
                <a:latin typeface="Arial" panose="020B0604020202020204" pitchFamily="34" charset="0"/>
              </a:rPr>
              <a:t> </a:t>
            </a:r>
            <a:r>
              <a:rPr lang="as-IN" sz="1800" b="0" i="0" u="none" strike="noStrike" dirty="0">
                <a:solidFill>
                  <a:srgbClr val="000000"/>
                </a:solidFill>
                <a:effectLst/>
                <a:latin typeface="Arial" panose="020B0604020202020204" pitchFamily="34" charset="0"/>
              </a:rPr>
              <a:t>জনিত বিভ্রান্তি</a:t>
            </a:r>
            <a:r>
              <a:rPr lang="en-IN" dirty="0">
                <a:solidFill>
                  <a:srgbClr val="000000"/>
                </a:solidFill>
                <a:latin typeface="Arial" panose="020B0604020202020204" pitchFamily="34" charset="0"/>
              </a:rPr>
              <a:t> </a:t>
            </a:r>
            <a:r>
              <a:rPr lang="en-IN" dirty="0" err="1">
                <a:solidFill>
                  <a:srgbClr val="000000"/>
                </a:solidFill>
                <a:latin typeface="Arial" panose="020B0604020202020204" pitchFamily="34" charset="0"/>
              </a:rPr>
              <a:t>এবং</a:t>
            </a:r>
            <a:endParaRPr lang="en-IN" dirty="0">
              <a:solidFill>
                <a:srgbClr val="000000"/>
              </a:solidFill>
              <a:latin typeface="Arial" panose="020B0604020202020204" pitchFamily="34" charset="0"/>
            </a:endParaRPr>
          </a:p>
          <a:p>
            <a:pPr marL="285750" indent="-285750" rtl="0">
              <a:spcBef>
                <a:spcPts val="0"/>
              </a:spcBef>
              <a:spcAft>
                <a:spcPts val="0"/>
              </a:spcAft>
              <a:buFont typeface="Wingdings" panose="05000000000000000000" pitchFamily="2" charset="2"/>
              <a:buChar char="Ø"/>
            </a:pPr>
            <a:r>
              <a:rPr lang="as-IN" sz="1800" b="0" i="0" u="none" strike="noStrike" dirty="0">
                <a:solidFill>
                  <a:srgbClr val="000000"/>
                </a:solidFill>
                <a:effectLst/>
                <a:latin typeface="Arial" panose="020B0604020202020204" pitchFamily="34" charset="0"/>
              </a:rPr>
              <a:t>নৈতিক</a:t>
            </a:r>
            <a:r>
              <a:rPr lang="en-IN" sz="1800" b="0" i="0" u="none" strike="noStrike" dirty="0">
                <a:solidFill>
                  <a:srgbClr val="000000"/>
                </a:solidFill>
                <a:effectLst/>
                <a:latin typeface="Arial" panose="020B0604020202020204" pitchFamily="34" charset="0"/>
              </a:rPr>
              <a:t> </a:t>
            </a:r>
            <a:r>
              <a:rPr lang="as-IN" sz="1800" b="0" i="0" u="none" strike="noStrike" dirty="0">
                <a:solidFill>
                  <a:srgbClr val="000000"/>
                </a:solidFill>
                <a:effectLst/>
                <a:latin typeface="Arial" panose="020B0604020202020204" pitchFamily="34" charset="0"/>
              </a:rPr>
              <a:t>আপেক্ষিকতাবাদ।</a:t>
            </a:r>
            <a:endParaRPr lang="as-IN" b="0" dirty="0">
              <a:effectLst/>
            </a:endParaRPr>
          </a:p>
        </p:txBody>
      </p:sp>
    </p:spTree>
    <p:extLst>
      <p:ext uri="{BB962C8B-B14F-4D97-AF65-F5344CB8AC3E}">
        <p14:creationId xmlns:p14="http://schemas.microsoft.com/office/powerpoint/2010/main" val="2788198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1D758A-1931-E95B-47F8-0CD983BE456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8578" y="1064895"/>
            <a:ext cx="3496062" cy="4594225"/>
          </a:xfrm>
        </p:spPr>
      </p:pic>
      <p:sp>
        <p:nvSpPr>
          <p:cNvPr id="6" name="TextBox 5">
            <a:extLst>
              <a:ext uri="{FF2B5EF4-FFF2-40B4-BE49-F238E27FC236}">
                <a16:creationId xmlns:a16="http://schemas.microsoft.com/office/drawing/2014/main" id="{442049CD-D491-8456-5C8F-3C6673A18811}"/>
              </a:ext>
            </a:extLst>
          </p:cNvPr>
          <p:cNvSpPr txBox="1"/>
          <p:nvPr/>
        </p:nvSpPr>
        <p:spPr>
          <a:xfrm flipH="1">
            <a:off x="985520" y="538480"/>
            <a:ext cx="8351520" cy="461665"/>
          </a:xfrm>
          <a:prstGeom prst="rect">
            <a:avLst/>
          </a:prstGeom>
          <a:noFill/>
        </p:spPr>
        <p:txBody>
          <a:bodyPr wrap="square" rtlCol="0">
            <a:spAutoFit/>
          </a:bodyPr>
          <a:lstStyle/>
          <a:p>
            <a:r>
              <a:rPr lang="en-IN" sz="2400" b="1" dirty="0" err="1">
                <a:latin typeface="Algerian" panose="04020705040A02060702" pitchFamily="82" charset="0"/>
              </a:rPr>
              <a:t>রাজনৈতিক</a:t>
            </a:r>
            <a:r>
              <a:rPr lang="en-IN" sz="2400" b="1" dirty="0">
                <a:latin typeface="Algerian" panose="04020705040A02060702" pitchFamily="82" charset="0"/>
              </a:rPr>
              <a:t> </a:t>
            </a:r>
            <a:r>
              <a:rPr lang="en-IN" sz="2400" b="1" dirty="0" err="1">
                <a:latin typeface="Algerian" panose="04020705040A02060702" pitchFamily="82" charset="0"/>
              </a:rPr>
              <a:t>তত্ত্বের</a:t>
            </a:r>
            <a:r>
              <a:rPr lang="en-IN" sz="2400" b="1" dirty="0">
                <a:latin typeface="Algerian" panose="04020705040A02060702" pitchFamily="82" charset="0"/>
              </a:rPr>
              <a:t> </a:t>
            </a:r>
            <a:r>
              <a:rPr lang="en-IN" sz="2400" b="1" dirty="0" err="1">
                <a:latin typeface="Algerian" panose="04020705040A02060702" pitchFamily="82" charset="0"/>
              </a:rPr>
              <a:t>পতন</a:t>
            </a:r>
            <a:r>
              <a:rPr lang="en-IN" sz="2400" b="1" dirty="0">
                <a:latin typeface="Algerian" panose="04020705040A02060702" pitchFamily="82" charset="0"/>
              </a:rPr>
              <a:t>  </a:t>
            </a:r>
            <a:r>
              <a:rPr lang="en-IN" sz="2400" b="1" dirty="0" err="1">
                <a:latin typeface="Algerian" panose="04020705040A02060702" pitchFamily="82" charset="0"/>
              </a:rPr>
              <a:t>ঘটেছে</a:t>
            </a:r>
            <a:r>
              <a:rPr lang="en-IN" sz="2400" b="1" dirty="0">
                <a:latin typeface="Algerian" panose="04020705040A02060702" pitchFamily="82" charset="0"/>
              </a:rPr>
              <a:t> </a:t>
            </a:r>
            <a:r>
              <a:rPr lang="en-IN" sz="2400" b="1" dirty="0" err="1">
                <a:latin typeface="Algerian" panose="04020705040A02060702" pitchFamily="82" charset="0"/>
              </a:rPr>
              <a:t>এই</a:t>
            </a:r>
            <a:r>
              <a:rPr lang="en-IN" sz="2400" b="1" dirty="0">
                <a:latin typeface="Algerian" panose="04020705040A02060702" pitchFamily="82" charset="0"/>
              </a:rPr>
              <a:t> </a:t>
            </a:r>
            <a:r>
              <a:rPr lang="en-IN" sz="2400" b="1" dirty="0" err="1">
                <a:latin typeface="Algerian" panose="04020705040A02060702" pitchFamily="82" charset="0"/>
              </a:rPr>
              <a:t>ধারনার</a:t>
            </a:r>
            <a:r>
              <a:rPr lang="en-IN" sz="2400" b="1" dirty="0">
                <a:latin typeface="Algerian" panose="04020705040A02060702" pitchFamily="82" charset="0"/>
              </a:rPr>
              <a:t> </a:t>
            </a:r>
            <a:r>
              <a:rPr lang="en-IN" sz="2400" b="1" dirty="0" err="1">
                <a:latin typeface="Algerian" panose="04020705040A02060702" pitchFamily="82" charset="0"/>
              </a:rPr>
              <a:t>বিপক্ষে</a:t>
            </a:r>
            <a:r>
              <a:rPr lang="en-IN" sz="2400" b="1" dirty="0">
                <a:latin typeface="Algerian" panose="04020705040A02060702" pitchFamily="82" charset="0"/>
              </a:rPr>
              <a:t> </a:t>
            </a:r>
          </a:p>
        </p:txBody>
      </p:sp>
      <p:pic>
        <p:nvPicPr>
          <p:cNvPr id="8" name="Picture 7">
            <a:extLst>
              <a:ext uri="{FF2B5EF4-FFF2-40B4-BE49-F238E27FC236}">
                <a16:creationId xmlns:a16="http://schemas.microsoft.com/office/drawing/2014/main" id="{12F4851F-A6B2-48A7-4C60-079EB3CE0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015" y="1064895"/>
            <a:ext cx="4514850" cy="2533650"/>
          </a:xfrm>
          <a:prstGeom prst="rect">
            <a:avLst/>
          </a:prstGeom>
        </p:spPr>
      </p:pic>
      <p:sp>
        <p:nvSpPr>
          <p:cNvPr id="9" name="TextBox 8">
            <a:extLst>
              <a:ext uri="{FF2B5EF4-FFF2-40B4-BE49-F238E27FC236}">
                <a16:creationId xmlns:a16="http://schemas.microsoft.com/office/drawing/2014/main" id="{A83EABCC-D9BF-FB69-3AD9-DA722803D87A}"/>
              </a:ext>
            </a:extLst>
          </p:cNvPr>
          <p:cNvSpPr txBox="1"/>
          <p:nvPr/>
        </p:nvSpPr>
        <p:spPr>
          <a:xfrm flipH="1">
            <a:off x="4206239" y="1064895"/>
            <a:ext cx="3025775" cy="4247317"/>
          </a:xfrm>
          <a:prstGeom prst="rect">
            <a:avLst/>
          </a:prstGeom>
          <a:noFill/>
        </p:spPr>
        <p:txBody>
          <a:bodyPr wrap="square" rtlCol="0">
            <a:spAutoFit/>
          </a:bodyPr>
          <a:lstStyle/>
          <a:p>
            <a:r>
              <a:rPr lang="en-IN" dirty="0" err="1"/>
              <a:t>দান্তে</a:t>
            </a:r>
            <a:r>
              <a:rPr lang="en-IN" dirty="0"/>
              <a:t> </a:t>
            </a:r>
            <a:r>
              <a:rPr lang="en-IN" dirty="0" err="1"/>
              <a:t>জারমিনোর</a:t>
            </a:r>
            <a:r>
              <a:rPr lang="en-IN" dirty="0"/>
              <a:t> </a:t>
            </a:r>
            <a:r>
              <a:rPr lang="en-IN" dirty="0" err="1"/>
              <a:t>মতে</a:t>
            </a:r>
            <a:r>
              <a:rPr lang="en-IN" dirty="0"/>
              <a:t>- </a:t>
            </a:r>
          </a:p>
          <a:p>
            <a:pPr marL="285750" indent="-285750">
              <a:buFont typeface="Wingdings" panose="05000000000000000000" pitchFamily="2" charset="2"/>
              <a:buChar char="Ø"/>
            </a:pPr>
            <a:r>
              <a:rPr lang="en-IN" dirty="0" err="1"/>
              <a:t>রাজনৈতিক</a:t>
            </a:r>
            <a:r>
              <a:rPr lang="en-IN" dirty="0"/>
              <a:t> </a:t>
            </a:r>
            <a:r>
              <a:rPr lang="en-IN" dirty="0" err="1"/>
              <a:t>তত্ত্বের</a:t>
            </a:r>
            <a:r>
              <a:rPr lang="en-IN" dirty="0"/>
              <a:t> </a:t>
            </a:r>
            <a:r>
              <a:rPr lang="en-IN" dirty="0" err="1"/>
              <a:t>অবক্ষয়ের</a:t>
            </a:r>
            <a:r>
              <a:rPr lang="en-IN" dirty="0"/>
              <a:t> </a:t>
            </a:r>
            <a:r>
              <a:rPr lang="en-IN" dirty="0" err="1"/>
              <a:t>জন্য</a:t>
            </a:r>
            <a:r>
              <a:rPr lang="en-IN" dirty="0"/>
              <a:t> </a:t>
            </a:r>
            <a:r>
              <a:rPr lang="en-IN" dirty="0" err="1"/>
              <a:t>দায়ী</a:t>
            </a:r>
            <a:r>
              <a:rPr lang="en-IN" dirty="0"/>
              <a:t> </a:t>
            </a:r>
            <a:r>
              <a:rPr lang="en-IN" dirty="0" err="1"/>
              <a:t>দৃষ্টবাদ</a:t>
            </a:r>
            <a:r>
              <a:rPr lang="en-IN" dirty="0"/>
              <a:t>,</a:t>
            </a:r>
          </a:p>
          <a:p>
            <a:pPr marL="285750" indent="-285750">
              <a:buFont typeface="Wingdings" panose="05000000000000000000" pitchFamily="2" charset="2"/>
              <a:buChar char="Ø"/>
            </a:pPr>
            <a:r>
              <a:rPr lang="en-IN" dirty="0" err="1"/>
              <a:t>মার্কসবাদের</a:t>
            </a:r>
            <a:r>
              <a:rPr lang="en-IN" dirty="0"/>
              <a:t> </a:t>
            </a:r>
            <a:r>
              <a:rPr lang="en-IN" dirty="0" err="1"/>
              <a:t>উত্থান</a:t>
            </a:r>
            <a:r>
              <a:rPr lang="en-IN" dirty="0"/>
              <a:t>।</a:t>
            </a:r>
          </a:p>
          <a:p>
            <a:pPr marL="285750" indent="-285750">
              <a:buFont typeface="Wingdings" panose="05000000000000000000" pitchFamily="2" charset="2"/>
              <a:buChar char="Ø"/>
            </a:pPr>
            <a:endParaRPr lang="en-IN" dirty="0"/>
          </a:p>
          <a:p>
            <a:pPr marL="285750" indent="-285750">
              <a:buFont typeface="Wingdings" panose="05000000000000000000" pitchFamily="2" charset="2"/>
              <a:buChar char="Ø"/>
            </a:pPr>
            <a:endParaRPr lang="en-IN" dirty="0"/>
          </a:p>
          <a:p>
            <a:pPr marL="285750" indent="-285750">
              <a:buFont typeface="Wingdings" panose="05000000000000000000" pitchFamily="2" charset="2"/>
              <a:buChar char="Ø"/>
            </a:pPr>
            <a:r>
              <a:rPr lang="en-IN" dirty="0" err="1"/>
              <a:t>তবে</a:t>
            </a:r>
            <a:r>
              <a:rPr lang="en-IN" dirty="0"/>
              <a:t> </a:t>
            </a:r>
            <a:r>
              <a:rPr lang="en-IN" dirty="0" err="1"/>
              <a:t>রাজনৈতিক</a:t>
            </a:r>
            <a:r>
              <a:rPr lang="en-IN" dirty="0"/>
              <a:t> </a:t>
            </a:r>
            <a:r>
              <a:rPr lang="en-IN" dirty="0" err="1"/>
              <a:t>তত্ত্বের</a:t>
            </a:r>
            <a:r>
              <a:rPr lang="en-IN" dirty="0"/>
              <a:t>  </a:t>
            </a:r>
            <a:r>
              <a:rPr lang="en-IN" dirty="0" err="1"/>
              <a:t>পুনরুত্থান</a:t>
            </a:r>
            <a:r>
              <a:rPr lang="en-IN" dirty="0"/>
              <a:t> </a:t>
            </a:r>
            <a:r>
              <a:rPr lang="en-IN" dirty="0" err="1"/>
              <a:t>ঘটেছে</a:t>
            </a:r>
            <a:r>
              <a:rPr lang="en-IN" dirty="0"/>
              <a:t>- </a:t>
            </a:r>
            <a:r>
              <a:rPr lang="en-IN" dirty="0" err="1"/>
              <a:t>যার</a:t>
            </a:r>
            <a:r>
              <a:rPr lang="en-IN" dirty="0"/>
              <a:t> </a:t>
            </a:r>
            <a:r>
              <a:rPr lang="en-IN" dirty="0" err="1"/>
              <a:t>পিছনে</a:t>
            </a:r>
            <a:r>
              <a:rPr lang="en-IN" dirty="0"/>
              <a:t> </a:t>
            </a:r>
            <a:r>
              <a:rPr lang="en-IN" dirty="0" err="1"/>
              <a:t>বিভিন্ন</a:t>
            </a:r>
            <a:r>
              <a:rPr lang="en-IN" dirty="0"/>
              <a:t> </a:t>
            </a:r>
            <a:r>
              <a:rPr lang="en-IN" dirty="0" err="1"/>
              <a:t>তাত্ত্বিকদের</a:t>
            </a:r>
            <a:r>
              <a:rPr lang="en-IN" dirty="0"/>
              <a:t> </a:t>
            </a:r>
            <a:r>
              <a:rPr lang="en-IN" dirty="0" err="1"/>
              <a:t>আলোচনার</a:t>
            </a:r>
            <a:r>
              <a:rPr lang="en-IN" dirty="0"/>
              <a:t> </a:t>
            </a:r>
            <a:r>
              <a:rPr lang="en-IN" dirty="0" err="1"/>
              <a:t>কথা</a:t>
            </a:r>
            <a:r>
              <a:rPr lang="en-IN" dirty="0"/>
              <a:t> </a:t>
            </a:r>
            <a:r>
              <a:rPr lang="en-IN" dirty="0" err="1"/>
              <a:t>বলেছেন</a:t>
            </a:r>
            <a:r>
              <a:rPr lang="en-IN" dirty="0"/>
              <a:t>।</a:t>
            </a:r>
          </a:p>
          <a:p>
            <a:pPr marL="285750" indent="-285750">
              <a:buFont typeface="Wingdings" panose="05000000000000000000" pitchFamily="2" charset="2"/>
              <a:buChar char="Ø"/>
            </a:pPr>
            <a:r>
              <a:rPr lang="en-IN" b="1" dirty="0" err="1"/>
              <a:t>হান্নাহ</a:t>
            </a:r>
            <a:r>
              <a:rPr lang="en-IN" b="1" dirty="0"/>
              <a:t> </a:t>
            </a:r>
            <a:r>
              <a:rPr lang="en-IN" b="1" dirty="0" err="1"/>
              <a:t>আরেন্ট</a:t>
            </a:r>
            <a:r>
              <a:rPr lang="en-IN" b="1" dirty="0"/>
              <a:t>,  </a:t>
            </a:r>
            <a:r>
              <a:rPr lang="en-IN" b="1" dirty="0" err="1"/>
              <a:t>মিখায়েল</a:t>
            </a:r>
            <a:r>
              <a:rPr lang="en-IN" b="1" dirty="0"/>
              <a:t> </a:t>
            </a:r>
            <a:r>
              <a:rPr lang="en-IN" b="1" dirty="0" err="1"/>
              <a:t>অকশুট</a:t>
            </a:r>
            <a:r>
              <a:rPr lang="en-IN" b="1" dirty="0"/>
              <a:t>, </a:t>
            </a:r>
            <a:r>
              <a:rPr lang="en-IN" b="1" dirty="0" err="1"/>
              <a:t>বি</a:t>
            </a:r>
            <a:r>
              <a:rPr lang="en-IN" b="1" dirty="0"/>
              <a:t> </a:t>
            </a:r>
            <a:r>
              <a:rPr lang="en-IN" b="1" dirty="0" err="1"/>
              <a:t>ডি</a:t>
            </a:r>
            <a:r>
              <a:rPr lang="en-IN" b="1" dirty="0"/>
              <a:t> </a:t>
            </a:r>
            <a:r>
              <a:rPr lang="en-IN" b="1" dirty="0" err="1"/>
              <a:t>জউভিনাল</a:t>
            </a:r>
            <a:r>
              <a:rPr lang="en-IN" b="1" dirty="0"/>
              <a:t>, </a:t>
            </a:r>
            <a:r>
              <a:rPr lang="en-IN" b="1" dirty="0" err="1"/>
              <a:t>লিউ</a:t>
            </a:r>
            <a:r>
              <a:rPr lang="en-IN" b="1" dirty="0"/>
              <a:t> </a:t>
            </a:r>
            <a:r>
              <a:rPr lang="en-IN" b="1" dirty="0" err="1"/>
              <a:t>স্ট্রাউস</a:t>
            </a:r>
            <a:r>
              <a:rPr lang="en-IN" b="1" dirty="0"/>
              <a:t>, </a:t>
            </a:r>
            <a:r>
              <a:rPr lang="en-IN" b="1" dirty="0" err="1"/>
              <a:t>এরিক</a:t>
            </a:r>
            <a:r>
              <a:rPr lang="en-IN" b="1" dirty="0"/>
              <a:t> </a:t>
            </a:r>
            <a:r>
              <a:rPr lang="en-IN" b="1" dirty="0" err="1"/>
              <a:t>ভজেলিন</a:t>
            </a:r>
            <a:r>
              <a:rPr lang="en-IN" b="1" dirty="0"/>
              <a:t> </a:t>
            </a:r>
            <a:r>
              <a:rPr lang="en-IN" b="1" dirty="0" err="1"/>
              <a:t>প্রমুখ</a:t>
            </a:r>
            <a:r>
              <a:rPr lang="en-IN" b="1" dirty="0"/>
              <a:t>।</a:t>
            </a:r>
          </a:p>
        </p:txBody>
      </p:sp>
    </p:spTree>
    <p:extLst>
      <p:ext uri="{BB962C8B-B14F-4D97-AF65-F5344CB8AC3E}">
        <p14:creationId xmlns:p14="http://schemas.microsoft.com/office/powerpoint/2010/main" val="226757057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171</TotalTime>
  <Words>607</Words>
  <Application>Microsoft Office PowerPoint</Application>
  <PresentationFormat>Widescreen</PresentationFormat>
  <Paragraphs>46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Aharoni</vt:lpstr>
      <vt:lpstr>Algerian</vt:lpstr>
      <vt:lpstr>Arial</vt:lpstr>
      <vt:lpstr>Impact</vt:lpstr>
      <vt:lpstr>Vrinda</vt:lpstr>
      <vt:lpstr>Wingdings</vt:lpstr>
      <vt:lpstr>Main Event</vt:lpstr>
      <vt:lpstr>Introduction to the political theory</vt:lpstr>
      <vt:lpstr>PowerPoint Presentation</vt:lpstr>
      <vt:lpstr>Political theory</vt:lpstr>
      <vt:lpstr>Political theory</vt:lpstr>
      <vt:lpstr>PowerPoint Presentation</vt:lpstr>
      <vt:lpstr>PowerPoint Presentation</vt:lpstr>
      <vt:lpstr>PowerPoint Presentation</vt:lpstr>
      <vt:lpstr>রাজনৈতিক তত্ত্বের প্রাসঙ্গিকতা</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 Saiful Ansari</dc:creator>
  <cp:lastModifiedBy>ASIF</cp:lastModifiedBy>
  <cp:revision>8</cp:revision>
  <dcterms:created xsi:type="dcterms:W3CDTF">2023-01-16T12:53:58Z</dcterms:created>
  <dcterms:modified xsi:type="dcterms:W3CDTF">2023-01-28T10:26:40Z</dcterms:modified>
</cp:coreProperties>
</file>